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2"/>
  </p:notesMasterIdLst>
  <p:handoutMasterIdLst>
    <p:handoutMasterId r:id="rId63"/>
  </p:handoutMasterIdLst>
  <p:sldIdLst>
    <p:sldId id="256" r:id="rId5"/>
    <p:sldId id="451" r:id="rId6"/>
    <p:sldId id="452" r:id="rId7"/>
    <p:sldId id="450" r:id="rId8"/>
    <p:sldId id="376" r:id="rId9"/>
    <p:sldId id="375" r:id="rId10"/>
    <p:sldId id="377" r:id="rId11"/>
    <p:sldId id="378" r:id="rId12"/>
    <p:sldId id="379" r:id="rId13"/>
    <p:sldId id="380" r:id="rId14"/>
    <p:sldId id="381" r:id="rId15"/>
    <p:sldId id="382" r:id="rId16"/>
    <p:sldId id="383" r:id="rId17"/>
    <p:sldId id="384" r:id="rId18"/>
    <p:sldId id="385" r:id="rId19"/>
    <p:sldId id="386" r:id="rId20"/>
    <p:sldId id="431" r:id="rId21"/>
    <p:sldId id="388" r:id="rId22"/>
    <p:sldId id="389" r:id="rId23"/>
    <p:sldId id="390" r:id="rId24"/>
    <p:sldId id="391" r:id="rId25"/>
    <p:sldId id="437" r:id="rId26"/>
    <p:sldId id="393" r:id="rId27"/>
    <p:sldId id="394" r:id="rId28"/>
    <p:sldId id="395" r:id="rId29"/>
    <p:sldId id="396" r:id="rId30"/>
    <p:sldId id="439" r:id="rId31"/>
    <p:sldId id="398" r:id="rId32"/>
    <p:sldId id="399" r:id="rId33"/>
    <p:sldId id="400" r:id="rId34"/>
    <p:sldId id="401" r:id="rId35"/>
    <p:sldId id="402" r:id="rId36"/>
    <p:sldId id="403" r:id="rId37"/>
    <p:sldId id="441" r:id="rId38"/>
    <p:sldId id="405" r:id="rId39"/>
    <p:sldId id="406" r:id="rId40"/>
    <p:sldId id="407" r:id="rId41"/>
    <p:sldId id="408" r:id="rId42"/>
    <p:sldId id="442" r:id="rId43"/>
    <p:sldId id="410" r:id="rId44"/>
    <p:sldId id="411" r:id="rId45"/>
    <p:sldId id="412" r:id="rId46"/>
    <p:sldId id="413" r:id="rId47"/>
    <p:sldId id="414" r:id="rId48"/>
    <p:sldId id="443" r:id="rId49"/>
    <p:sldId id="416" r:id="rId50"/>
    <p:sldId id="417" r:id="rId51"/>
    <p:sldId id="418" r:id="rId52"/>
    <p:sldId id="419" r:id="rId53"/>
    <p:sldId id="420" r:id="rId54"/>
    <p:sldId id="421" r:id="rId55"/>
    <p:sldId id="433" r:id="rId56"/>
    <p:sldId id="444" r:id="rId57"/>
    <p:sldId id="445" r:id="rId58"/>
    <p:sldId id="446" r:id="rId59"/>
    <p:sldId id="448" r:id="rId60"/>
    <p:sldId id="372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ED0ED"/>
    <a:srgbClr val="E2E401"/>
    <a:srgbClr val="02707D"/>
    <a:srgbClr val="048D9E"/>
    <a:srgbClr val="DCAE29"/>
    <a:srgbClr val="F9C42E"/>
    <a:srgbClr val="8DD621"/>
    <a:srgbClr val="3F7F0B"/>
    <a:srgbClr val="B50202"/>
    <a:srgbClr val="E4E3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67" autoAdjust="0"/>
    <p:restoredTop sz="94660"/>
  </p:normalViewPr>
  <p:slideViewPr>
    <p:cSldViewPr snapToGrid="0">
      <p:cViewPr>
        <p:scale>
          <a:sx n="110" d="100"/>
          <a:sy n="110" d="100"/>
        </p:scale>
        <p:origin x="-1688" y="9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handoutMaster" Target="handoutMasters/handout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BF7F16-FE6B-2B47-965F-4855CFF8F7AC}" type="datetimeFigureOut">
              <a:rPr lang="en-US" smtClean="0"/>
              <a:t>10/8/15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B2228-197C-8C47-B052-383E2F655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6630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34091-FFB7-3442-86EA-AE7FF48D2632}" type="datetimeFigureOut">
              <a:rPr lang="en-US" smtClean="0"/>
              <a:t>10/8/15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5E26F-55EC-9142-9B7D-52B129AFB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07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5E26F-55EC-9142-9B7D-52B129AFBC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768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AA9B2-421C-2F47-87A9-86BD9BC81C3F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7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5E26F-55EC-9142-9B7D-52B129AFBC2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4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5E26F-55EC-9142-9B7D-52B129AFBC2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4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5E26F-55EC-9142-9B7D-52B129AFBC2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4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5E26F-55EC-9142-9B7D-52B129AFBC22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768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5E26F-55EC-9142-9B7D-52B129AFBC22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8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ve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" b="760"/>
          <a:stretch/>
        </p:blipFill>
        <p:spPr>
          <a:xfrm>
            <a:off x="-10160" y="0"/>
            <a:ext cx="9184640" cy="687832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6738" y="6528835"/>
            <a:ext cx="4501197" cy="365125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FFFFFF"/>
                </a:solidFill>
                <a:latin typeface="Franklin Gothic Book"/>
                <a:cs typeface="Franklin Gothic Book"/>
              </a:defRPr>
            </a:lvl1pPr>
          </a:lstStyle>
          <a:p>
            <a:r>
              <a:rPr lang="en-US" smtClean="0"/>
              <a:t>Disclaimer: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4553745" y="514429"/>
            <a:ext cx="4458175" cy="2454196"/>
          </a:xfrm>
          <a:prstGeom prst="rect">
            <a:avLst/>
          </a:prstGeom>
          <a:effectLst>
            <a:outerShdw blurRad="371475" dir="2700000" sx="107000" sy="107000" algn="tl" rotWithShape="0">
              <a:srgbClr val="000000">
                <a:alpha val="77000"/>
              </a:srgbClr>
            </a:outerShdw>
          </a:effectLst>
        </p:spPr>
        <p:txBody>
          <a:bodyPr anchor="b">
            <a:noAutofit/>
          </a:bodyPr>
          <a:lstStyle>
            <a:lvl1pPr marL="0" indent="0">
              <a:lnSpc>
                <a:spcPts val="3980"/>
              </a:lnSpc>
              <a:buNone/>
              <a:defRPr sz="4400" b="0" i="0" baseline="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  <a:lvl2pPr>
              <a:defRPr sz="1800">
                <a:latin typeface="Avenir Heavy"/>
                <a:cs typeface="Avenir Heavy"/>
              </a:defRPr>
            </a:lvl2pPr>
            <a:lvl3pPr>
              <a:defRPr sz="1800">
                <a:latin typeface="Avenir Heavy"/>
                <a:cs typeface="Avenir Heavy"/>
              </a:defRPr>
            </a:lvl3pPr>
            <a:lvl4pPr>
              <a:defRPr sz="1800">
                <a:latin typeface="Avenir Heavy"/>
                <a:cs typeface="Avenir Heavy"/>
              </a:defRPr>
            </a:lvl4pPr>
            <a:lvl5pPr>
              <a:defRPr sz="1800">
                <a:latin typeface="Avenir Heavy"/>
                <a:cs typeface="Avenir Heavy"/>
              </a:defRPr>
            </a:lvl5pPr>
          </a:lstStyle>
          <a:p>
            <a:pPr lvl="0"/>
            <a:r>
              <a:rPr lang="en-US" dirty="0" smtClean="0"/>
              <a:t>PRESENTATION</a:t>
            </a:r>
          </a:p>
          <a:p>
            <a:pPr lvl="0"/>
            <a:r>
              <a:rPr lang="en-US" dirty="0" smtClean="0"/>
              <a:t>STYLE GUIDE</a:t>
            </a:r>
          </a:p>
          <a:p>
            <a:pPr lvl="0"/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-15876" y="5381625"/>
            <a:ext cx="9175751" cy="1104011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4194257" y="625554"/>
            <a:ext cx="909476" cy="936625"/>
          </a:xfrm>
          <a:custGeom>
            <a:avLst/>
            <a:gdLst/>
            <a:ahLst/>
            <a:cxnLst/>
            <a:rect l="l" t="t" r="r" b="b"/>
            <a:pathLst>
              <a:path w="1063625" h="1095375">
                <a:moveTo>
                  <a:pt x="0" y="0"/>
                </a:moveTo>
                <a:lnTo>
                  <a:pt x="288925" y="0"/>
                </a:lnTo>
                <a:lnTo>
                  <a:pt x="288925" y="1"/>
                </a:lnTo>
                <a:lnTo>
                  <a:pt x="1063625" y="1"/>
                </a:lnTo>
                <a:lnTo>
                  <a:pt x="1063625" y="317501"/>
                </a:lnTo>
                <a:lnTo>
                  <a:pt x="288925" y="317501"/>
                </a:lnTo>
                <a:lnTo>
                  <a:pt x="288925" y="1095375"/>
                </a:lnTo>
                <a:lnTo>
                  <a:pt x="0" y="1095375"/>
                </a:lnTo>
                <a:close/>
              </a:path>
            </a:pathLst>
          </a:custGeom>
          <a:solidFill>
            <a:srgbClr val="048D9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9"/>
          <p:cNvSpPr/>
          <p:nvPr userDrawn="1"/>
        </p:nvSpPr>
        <p:spPr>
          <a:xfrm rot="10800000">
            <a:off x="7859716" y="1857375"/>
            <a:ext cx="909476" cy="936625"/>
          </a:xfrm>
          <a:custGeom>
            <a:avLst/>
            <a:gdLst/>
            <a:ahLst/>
            <a:cxnLst/>
            <a:rect l="l" t="t" r="r" b="b"/>
            <a:pathLst>
              <a:path w="1063625" h="1095375">
                <a:moveTo>
                  <a:pt x="0" y="0"/>
                </a:moveTo>
                <a:lnTo>
                  <a:pt x="288925" y="0"/>
                </a:lnTo>
                <a:lnTo>
                  <a:pt x="288925" y="1"/>
                </a:lnTo>
                <a:lnTo>
                  <a:pt x="1063625" y="1"/>
                </a:lnTo>
                <a:lnTo>
                  <a:pt x="1063625" y="317501"/>
                </a:lnTo>
                <a:lnTo>
                  <a:pt x="288925" y="317501"/>
                </a:lnTo>
                <a:lnTo>
                  <a:pt x="288925" y="1095375"/>
                </a:lnTo>
                <a:lnTo>
                  <a:pt x="0" y="1095375"/>
                </a:lnTo>
                <a:close/>
              </a:path>
            </a:pathLst>
          </a:custGeom>
          <a:solidFill>
            <a:srgbClr val="048D9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41838" y="3200400"/>
            <a:ext cx="4225925" cy="650240"/>
          </a:xfrm>
          <a:prstGeom prst="rect">
            <a:avLst/>
          </a:prstGeom>
        </p:spPr>
        <p:txBody>
          <a:bodyPr vert="horz" anchor="ctr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 smtClean="0"/>
              <a:t>Subheading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6248400" y="5770245"/>
            <a:ext cx="2590800" cy="355600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1600" b="1">
                <a:solidFill>
                  <a:srgbClr val="FFFFFF"/>
                </a:solidFill>
              </a:defRPr>
            </a:lvl1pPr>
            <a:lvl2pPr marL="457200" indent="0">
              <a:buNone/>
              <a:defRPr sz="1600" b="1">
                <a:solidFill>
                  <a:srgbClr val="FFFFFF"/>
                </a:solidFill>
              </a:defRPr>
            </a:lvl2pPr>
            <a:lvl3pPr marL="914400" indent="0">
              <a:buNone/>
              <a:defRPr sz="1600" b="1">
                <a:solidFill>
                  <a:srgbClr val="FFFFFF"/>
                </a:solidFill>
              </a:defRPr>
            </a:lvl3pPr>
            <a:lvl4pPr marL="1371600" indent="0">
              <a:buNone/>
              <a:defRPr sz="1600" b="1">
                <a:solidFill>
                  <a:srgbClr val="FFFFFF"/>
                </a:solidFill>
              </a:defRPr>
            </a:lvl4pPr>
            <a:lvl5pPr marL="1828800" indent="0">
              <a:buNone/>
              <a:defRPr sz="16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00.00.0000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521200" y="4054158"/>
            <a:ext cx="4246563" cy="365125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 baseline="0">
                <a:solidFill>
                  <a:srgbClr val="FFFFFF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 smtClean="0"/>
              <a:t>Delivery to:</a:t>
            </a:r>
            <a:endParaRPr lang="en-US" dirty="0"/>
          </a:p>
        </p:txBody>
      </p:sp>
      <p:pic>
        <p:nvPicPr>
          <p:cNvPr id="3" name="Picture 2" descr="PhaseOne_White_Med-Res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96" y="5617014"/>
            <a:ext cx="4210304" cy="64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5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ectionIntro_7.28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" r="1405"/>
          <a:stretch/>
        </p:blipFill>
        <p:spPr>
          <a:xfrm>
            <a:off x="0" y="-33485"/>
            <a:ext cx="9154160" cy="69084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5688" y="2660650"/>
            <a:ext cx="3770312" cy="136207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800" b="1" cap="all">
                <a:solidFill>
                  <a:srgbClr val="FFFFFF"/>
                </a:solidFill>
                <a:latin typeface="Franklin Gothic Medium"/>
                <a:cs typeface="Franklin Gothic Medium"/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55688" y="3876678"/>
            <a:ext cx="4143294" cy="90169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Text (roadmap list or subtitle)</a:t>
            </a:r>
          </a:p>
        </p:txBody>
      </p:sp>
      <p:sp>
        <p:nvSpPr>
          <p:cNvPr id="8" name="Rectangle 19"/>
          <p:cNvSpPr/>
          <p:nvPr userDrawn="1"/>
        </p:nvSpPr>
        <p:spPr>
          <a:xfrm>
            <a:off x="719298" y="2238454"/>
            <a:ext cx="909476" cy="936625"/>
          </a:xfrm>
          <a:custGeom>
            <a:avLst/>
            <a:gdLst/>
            <a:ahLst/>
            <a:cxnLst/>
            <a:rect l="l" t="t" r="r" b="b"/>
            <a:pathLst>
              <a:path w="1063625" h="1095375">
                <a:moveTo>
                  <a:pt x="0" y="0"/>
                </a:moveTo>
                <a:lnTo>
                  <a:pt x="288925" y="0"/>
                </a:lnTo>
                <a:lnTo>
                  <a:pt x="288925" y="1"/>
                </a:lnTo>
                <a:lnTo>
                  <a:pt x="1063625" y="1"/>
                </a:lnTo>
                <a:lnTo>
                  <a:pt x="1063625" y="317501"/>
                </a:lnTo>
                <a:lnTo>
                  <a:pt x="288925" y="317501"/>
                </a:lnTo>
                <a:lnTo>
                  <a:pt x="288925" y="1095375"/>
                </a:lnTo>
                <a:lnTo>
                  <a:pt x="0" y="10953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9"/>
          <p:cNvSpPr/>
          <p:nvPr userDrawn="1"/>
        </p:nvSpPr>
        <p:spPr>
          <a:xfrm rot="10800000">
            <a:off x="4289506" y="2906713"/>
            <a:ext cx="909476" cy="936625"/>
          </a:xfrm>
          <a:custGeom>
            <a:avLst/>
            <a:gdLst/>
            <a:ahLst/>
            <a:cxnLst/>
            <a:rect l="l" t="t" r="r" b="b"/>
            <a:pathLst>
              <a:path w="1063625" h="1095375">
                <a:moveTo>
                  <a:pt x="0" y="0"/>
                </a:moveTo>
                <a:lnTo>
                  <a:pt x="288925" y="0"/>
                </a:lnTo>
                <a:lnTo>
                  <a:pt x="288925" y="1"/>
                </a:lnTo>
                <a:lnTo>
                  <a:pt x="1063625" y="1"/>
                </a:lnTo>
                <a:lnTo>
                  <a:pt x="1063625" y="317501"/>
                </a:lnTo>
                <a:lnTo>
                  <a:pt x="288925" y="317501"/>
                </a:lnTo>
                <a:lnTo>
                  <a:pt x="288925" y="1095375"/>
                </a:lnTo>
                <a:lnTo>
                  <a:pt x="0" y="10953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00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99pp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CG_Aqua_Lg_7in.300dpi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270"/>
          <a:stretch/>
        </p:blipFill>
        <p:spPr>
          <a:xfrm>
            <a:off x="8595032" y="73746"/>
            <a:ext cx="414520" cy="420826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86792" y="142095"/>
            <a:ext cx="8385337" cy="226498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4000" y="508000"/>
            <a:ext cx="8701548" cy="658091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ts val="2800"/>
              </a:lnSpc>
              <a:defRPr sz="2400" b="0" i="0">
                <a:latin typeface="Franklin Gothic Medium"/>
                <a:cs typeface="Franklin Gothic Medium"/>
              </a:defRPr>
            </a:lvl1pPr>
          </a:lstStyle>
          <a:p>
            <a:r>
              <a:rPr lang="en-US" dirty="0" smtClean="0"/>
              <a:t>Leader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412240"/>
            <a:ext cx="8699500" cy="51571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032"/>
              </a:spcBef>
              <a:buNone/>
              <a:defRPr sz="2000">
                <a:latin typeface="Franklin Gothic Book"/>
                <a:cs typeface="Franklin Gothic Book"/>
              </a:defRPr>
            </a:lvl1pPr>
            <a:lvl2pPr marL="517525" indent="-284163">
              <a:spcBef>
                <a:spcPts val="1032"/>
              </a:spcBef>
              <a:defRPr sz="2000">
                <a:latin typeface="Franklin Gothic Book"/>
                <a:cs typeface="Franklin Gothic Book"/>
              </a:defRPr>
            </a:lvl2pPr>
            <a:lvl3pPr marL="914400" indent="-173038">
              <a:spcBef>
                <a:spcPts val="1032"/>
              </a:spcBef>
              <a:buNone/>
              <a:defRPr sz="2000">
                <a:latin typeface="Franklin Gothic Book"/>
                <a:cs typeface="Franklin Gothic Book"/>
              </a:defRPr>
            </a:lvl3pPr>
            <a:lvl4pPr marL="1371600" indent="-284163">
              <a:spcBef>
                <a:spcPts val="1032"/>
              </a:spcBef>
              <a:defRPr sz="2000">
                <a:latin typeface="Franklin Gothic Book"/>
                <a:cs typeface="Franklin Gothic Book"/>
              </a:defRPr>
            </a:lvl4pPr>
            <a:lvl5pPr marL="1655763" indent="0">
              <a:spcBef>
                <a:spcPts val="1032"/>
              </a:spcBef>
              <a:buNone/>
              <a:defRPr sz="2000"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54000" y="147265"/>
            <a:ext cx="8218130" cy="215444"/>
          </a:xfrm>
          <a:prstGeom prst="rect">
            <a:avLst/>
          </a:prstGeom>
          <a:noFill/>
          <a:ln>
            <a:noFill/>
          </a:ln>
        </p:spPr>
        <p:txBody>
          <a:bodyPr wrap="square" tIns="0" bIns="0" anchor="ctr" anchorCtr="0">
            <a:noAutofit/>
          </a:bodyPr>
          <a:lstStyle>
            <a:lvl1pPr marL="0" indent="0" algn="r">
              <a:buNone/>
              <a:defRPr sz="1300" baseline="0">
                <a:solidFill>
                  <a:srgbClr val="2080B6"/>
                </a:solidFill>
                <a:latin typeface="Franklin Gothic Book"/>
                <a:cs typeface="Franklin Gothic Book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 smtClean="0"/>
              <a:t>Click to enter orientation text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54000" y="1247969"/>
            <a:ext cx="8686800" cy="0"/>
          </a:xfrm>
          <a:prstGeom prst="line">
            <a:avLst/>
          </a:prstGeom>
          <a:ln w="127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579450" y="109233"/>
            <a:ext cx="4887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400" kern="1200">
                <a:solidFill>
                  <a:srgbClr val="0095D2"/>
                </a:solidFill>
                <a:latin typeface="Franklin Gothic Book"/>
                <a:ea typeface="+mn-ea"/>
                <a:cs typeface="Franklin Gothic Book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6B804F-AC1E-0141-AE2C-06D4C34EFF5F}" type="slidenum">
              <a:rPr lang="en-US" sz="1100" smtClean="0"/>
              <a:pPr/>
              <a:t>‹#›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901435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99pp: Title &amp; 2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254000" y="1247969"/>
            <a:ext cx="8624455" cy="0"/>
          </a:xfrm>
          <a:prstGeom prst="line">
            <a:avLst/>
          </a:prstGeom>
          <a:ln w="127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4000" y="507999"/>
            <a:ext cx="8636000" cy="658091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ts val="2800"/>
              </a:lnSpc>
              <a:defRPr sz="2400" b="0" i="0">
                <a:latin typeface="Franklin Gothic Medium"/>
                <a:cs typeface="Franklin Gothic Medium"/>
              </a:defRPr>
            </a:lvl1pPr>
          </a:lstStyle>
          <a:p>
            <a:r>
              <a:rPr lang="en-US" dirty="0" smtClean="0"/>
              <a:t>Leader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9680" y="1409931"/>
            <a:ext cx="3830320" cy="51608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032"/>
              </a:spcBef>
              <a:buNone/>
              <a:defRPr sz="2000">
                <a:latin typeface="Franklin Gothic Book"/>
                <a:cs typeface="Franklin Gothic Book"/>
              </a:defRPr>
            </a:lvl1pPr>
            <a:lvl2pPr marL="568325" indent="-334963">
              <a:spcBef>
                <a:spcPts val="1032"/>
              </a:spcBef>
              <a:defRPr sz="2000">
                <a:latin typeface="Franklin Gothic Book"/>
                <a:cs typeface="Franklin Gothic Book"/>
              </a:defRPr>
            </a:lvl2pPr>
            <a:lvl3pPr marL="803275" indent="0">
              <a:spcBef>
                <a:spcPts val="1032"/>
              </a:spcBef>
              <a:buNone/>
              <a:defRPr sz="2000">
                <a:latin typeface="Franklin Gothic Book"/>
                <a:cs typeface="Franklin Gothic Book"/>
              </a:defRPr>
            </a:lvl3pPr>
            <a:lvl4pPr marL="1431925" indent="-344488">
              <a:spcBef>
                <a:spcPts val="1032"/>
              </a:spcBef>
              <a:defRPr sz="2000">
                <a:latin typeface="Franklin Gothic Book"/>
                <a:cs typeface="Franklin Gothic Book"/>
              </a:defRPr>
            </a:lvl4pPr>
            <a:lvl5pPr marL="1828800" indent="-111125">
              <a:spcBef>
                <a:spcPts val="1032"/>
              </a:spcBef>
              <a:buNone/>
              <a:defRPr sz="2000"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254000" y="1409931"/>
            <a:ext cx="4592320" cy="51608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032"/>
              </a:spcBef>
              <a:spcAft>
                <a:spcPts val="0"/>
              </a:spcAft>
              <a:buNone/>
              <a:defRPr sz="2000">
                <a:latin typeface="Franklin Gothic Book"/>
                <a:cs typeface="Franklin Gothic Book"/>
              </a:defRPr>
            </a:lvl1pPr>
            <a:lvl2pPr marL="517525" indent="-284163">
              <a:spcBef>
                <a:spcPts val="1032"/>
              </a:spcBef>
              <a:spcAft>
                <a:spcPts val="0"/>
              </a:spcAft>
              <a:defRPr sz="2000">
                <a:latin typeface="Franklin Gothic Book"/>
                <a:cs typeface="Franklin Gothic Book"/>
              </a:defRPr>
            </a:lvl2pPr>
            <a:lvl3pPr marL="741363" indent="0">
              <a:spcBef>
                <a:spcPts val="1032"/>
              </a:spcBef>
              <a:spcAft>
                <a:spcPts val="0"/>
              </a:spcAft>
              <a:buNone/>
              <a:defRPr sz="2000">
                <a:latin typeface="Franklin Gothic Book"/>
                <a:cs typeface="Franklin Gothic Book"/>
              </a:defRPr>
            </a:lvl3pPr>
            <a:lvl4pPr marL="1371600" indent="-284163">
              <a:spcBef>
                <a:spcPts val="1032"/>
              </a:spcBef>
              <a:spcAft>
                <a:spcPts val="0"/>
              </a:spcAft>
              <a:defRPr sz="2000">
                <a:latin typeface="Franklin Gothic Book"/>
                <a:cs typeface="Franklin Gothic Book"/>
              </a:defRPr>
            </a:lvl4pPr>
            <a:lvl5pPr marL="1655763" indent="0">
              <a:spcBef>
                <a:spcPts val="1032"/>
              </a:spcBef>
              <a:spcAft>
                <a:spcPts val="0"/>
              </a:spcAft>
              <a:buNone/>
              <a:defRPr sz="2000"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21" name="Picture 20" descr="POCG_LogoWhite_Lg_7in.300dpi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194"/>
          <a:stretch/>
        </p:blipFill>
        <p:spPr>
          <a:xfrm>
            <a:off x="8392570" y="522586"/>
            <a:ext cx="467870" cy="563064"/>
          </a:xfrm>
          <a:prstGeom prst="rect">
            <a:avLst/>
          </a:prstGeom>
        </p:spPr>
      </p:pic>
      <p:pic>
        <p:nvPicPr>
          <p:cNvPr id="25" name="Picture 24" descr="POCG_Aqua_Lg_7in.300dpi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270"/>
          <a:stretch/>
        </p:blipFill>
        <p:spPr>
          <a:xfrm>
            <a:off x="8595032" y="73746"/>
            <a:ext cx="414520" cy="420826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>
          <a:xfrm>
            <a:off x="86792" y="142095"/>
            <a:ext cx="8385337" cy="226498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54000" y="147265"/>
            <a:ext cx="8218130" cy="215444"/>
          </a:xfrm>
          <a:prstGeom prst="rect">
            <a:avLst/>
          </a:prstGeom>
          <a:noFill/>
          <a:ln>
            <a:noFill/>
          </a:ln>
        </p:spPr>
        <p:txBody>
          <a:bodyPr wrap="square" tIns="0" bIns="0" anchor="ctr" anchorCtr="0">
            <a:noAutofit/>
          </a:bodyPr>
          <a:lstStyle>
            <a:lvl1pPr marL="0" indent="0" algn="r">
              <a:buNone/>
              <a:defRPr sz="1300">
                <a:solidFill>
                  <a:srgbClr val="2080B6"/>
                </a:solidFill>
                <a:latin typeface="Franklin Gothic Book"/>
                <a:cs typeface="Franklin Gothic Book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 smtClean="0"/>
              <a:t>Click to enter orientation text</a:t>
            </a:r>
            <a:endParaRPr lang="en-US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579450" y="109233"/>
            <a:ext cx="4887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400" kern="1200">
                <a:solidFill>
                  <a:srgbClr val="0095D2"/>
                </a:solidFill>
                <a:latin typeface="Franklin Gothic Book"/>
                <a:ea typeface="+mn-ea"/>
                <a:cs typeface="Franklin Gothic Book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6B804F-AC1E-0141-AE2C-06D4C34EFF5F}" type="slidenum">
              <a:rPr lang="en-US" sz="1100" smtClean="0"/>
              <a:pPr/>
              <a:t>‹#›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216311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00+pp: Title &amp; 2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133684" y="561474"/>
            <a:ext cx="8876632" cy="6109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032"/>
              </a:spcBef>
              <a:spcAft>
                <a:spcPts val="0"/>
              </a:spcAft>
              <a:buNone/>
              <a:defRPr sz="1800">
                <a:latin typeface="Franklin Gothic Book"/>
                <a:cs typeface="Franklin Gothic Book"/>
              </a:defRPr>
            </a:lvl1pPr>
            <a:lvl2pPr marL="630238" indent="-284163">
              <a:spcBef>
                <a:spcPts val="1032"/>
              </a:spcBef>
              <a:spcAft>
                <a:spcPts val="0"/>
              </a:spcAft>
              <a:defRPr sz="1800">
                <a:latin typeface="Franklin Gothic Book"/>
                <a:cs typeface="Franklin Gothic Book"/>
              </a:defRPr>
            </a:lvl2pPr>
            <a:lvl3pPr marL="914400" indent="-60325">
              <a:spcBef>
                <a:spcPts val="1032"/>
              </a:spcBef>
              <a:spcAft>
                <a:spcPts val="0"/>
              </a:spcAft>
              <a:buNone/>
              <a:defRPr sz="1800">
                <a:latin typeface="Franklin Gothic Book"/>
                <a:cs typeface="Franklin Gothic Book"/>
              </a:defRPr>
            </a:lvl3pPr>
            <a:lvl4pPr marL="1482725" indent="-284163">
              <a:spcBef>
                <a:spcPts val="1032"/>
              </a:spcBef>
              <a:spcAft>
                <a:spcPts val="0"/>
              </a:spcAft>
              <a:defRPr sz="1800">
                <a:latin typeface="Franklin Gothic Book"/>
                <a:cs typeface="Franklin Gothic Book"/>
              </a:defRPr>
            </a:lvl4pPr>
            <a:lvl5pPr marL="1768475" indent="0">
              <a:spcBef>
                <a:spcPts val="1032"/>
              </a:spcBef>
              <a:spcAft>
                <a:spcPts val="0"/>
              </a:spcAft>
              <a:buNone/>
              <a:defRPr sz="1800">
                <a:latin typeface="Franklin Gothic Book"/>
                <a:cs typeface="Franklin Gothic Book"/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21" name="Picture 20" descr="POCG_LogoWhite_Lg_7in.300dpi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194"/>
          <a:stretch/>
        </p:blipFill>
        <p:spPr>
          <a:xfrm>
            <a:off x="8392570" y="522586"/>
            <a:ext cx="467870" cy="563064"/>
          </a:xfrm>
          <a:prstGeom prst="rect">
            <a:avLst/>
          </a:prstGeom>
        </p:spPr>
      </p:pic>
      <p:pic>
        <p:nvPicPr>
          <p:cNvPr id="25" name="Picture 24" descr="POCG_Aqua_Lg_7in.300dpi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270"/>
          <a:stretch/>
        </p:blipFill>
        <p:spPr>
          <a:xfrm>
            <a:off x="8595032" y="73746"/>
            <a:ext cx="414520" cy="420826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>
          <a:xfrm>
            <a:off x="86792" y="142095"/>
            <a:ext cx="8385337" cy="226498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54000" y="147265"/>
            <a:ext cx="8218130" cy="215444"/>
          </a:xfrm>
          <a:prstGeom prst="rect">
            <a:avLst/>
          </a:prstGeom>
          <a:noFill/>
          <a:ln>
            <a:noFill/>
          </a:ln>
        </p:spPr>
        <p:txBody>
          <a:bodyPr wrap="square" tIns="0" bIns="0" anchor="ctr" anchorCtr="0">
            <a:noAutofit/>
          </a:bodyPr>
          <a:lstStyle>
            <a:lvl1pPr marL="0" indent="0" algn="r">
              <a:buNone/>
              <a:defRPr sz="1300">
                <a:solidFill>
                  <a:srgbClr val="2080B6"/>
                </a:solidFill>
                <a:latin typeface="Franklin Gothic Book"/>
                <a:cs typeface="Franklin Gothic Book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 smtClean="0"/>
              <a:t>Click to enter orientation text</a:t>
            </a:r>
            <a:endParaRPr lang="en-US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579450" y="109233"/>
            <a:ext cx="4887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400" kern="1200">
                <a:solidFill>
                  <a:srgbClr val="0095D2"/>
                </a:solidFill>
                <a:latin typeface="Franklin Gothic Book"/>
                <a:ea typeface="+mn-ea"/>
                <a:cs typeface="Franklin Gothic Book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6B804F-AC1E-0141-AE2C-06D4C34EFF5F}" type="slidenum">
              <a:rPr lang="en-US" sz="1100" smtClean="0"/>
              <a:pPr/>
              <a:t>‹#›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710329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F14D73-4EB9-944C-AB9F-D2F85F5F2CAA}" type="datetimeFigureOut">
              <a:rPr lang="en-US" smtClean="0"/>
              <a:pPr>
                <a:defRPr/>
              </a:pPr>
              <a:t>10/8/15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1A2DE-3A08-3142-8D3F-10B4E51F17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168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9764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52" r:id="rId4"/>
    <p:sldLayoutId id="2147483661" r:id="rId5"/>
    <p:sldLayoutId id="2147483663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Relationship Id="rId3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8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358640" y="792480"/>
            <a:ext cx="4785360" cy="1793796"/>
          </a:xfrm>
        </p:spPr>
        <p:txBody>
          <a:bodyPr/>
          <a:lstStyle/>
          <a:p>
            <a:r>
              <a:rPr lang="en-US" sz="4000" dirty="0" smtClean="0"/>
              <a:t>SHOW YOUR DRUPAL 7 WEBSITE WHO”S THE BOSS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531678" y="3200400"/>
            <a:ext cx="4225925" cy="650240"/>
          </a:xfrm>
        </p:spPr>
        <p:txBody>
          <a:bodyPr/>
          <a:lstStyle/>
          <a:p>
            <a:pPr>
              <a:defRPr/>
            </a:pPr>
            <a:r>
              <a:rPr lang="en-US" dirty="0"/>
              <a:t>How to take control away from the </a:t>
            </a:r>
            <a:r>
              <a:rPr lang="en-US" dirty="0" smtClean="0"/>
              <a:t>system and </a:t>
            </a:r>
            <a:r>
              <a:rPr lang="en-US" dirty="0"/>
              <a:t>give it back to the users!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Stan Ascher – Senior Drupal Developer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10.09.2015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070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Scenario </a:t>
            </a:r>
            <a:r>
              <a:rPr lang="en-US" dirty="0" smtClean="0">
                <a:ea typeface="+mj-ea"/>
                <a:cs typeface="+mj-cs"/>
              </a:rPr>
              <a:t>3: </a:t>
            </a:r>
            <a:r>
              <a:rPr lang="en-US" dirty="0">
                <a:ea typeface="+mj-ea"/>
                <a:cs typeface="+mj-cs"/>
              </a:rPr>
              <a:t>With </a:t>
            </a:r>
            <a:r>
              <a:rPr lang="en-US" dirty="0" smtClean="0">
                <a:ea typeface="+mj-ea"/>
                <a:cs typeface="+mj-cs"/>
              </a:rPr>
              <a:t>Rules and VBO, tell Drupal to engage our business users!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pic>
        <p:nvPicPr>
          <p:cNvPr id="20482" name="Picture 2" descr="mona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3617913"/>
            <a:ext cx="47625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ular Callout 3"/>
          <p:cNvSpPr/>
          <p:nvPr/>
        </p:nvSpPr>
        <p:spPr>
          <a:xfrm>
            <a:off x="3103438" y="2161905"/>
            <a:ext cx="5534029" cy="1943787"/>
          </a:xfrm>
          <a:prstGeom prst="wedgeRectCallout">
            <a:avLst>
              <a:gd name="adj1" fmla="val -40625"/>
              <a:gd name="adj2" fmla="val 96431"/>
            </a:avLst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“Surprise!</a:t>
            </a:r>
            <a:br>
              <a:rPr lang="en-US" sz="2800" dirty="0"/>
            </a:br>
            <a:r>
              <a:rPr lang="en-US" sz="2800" dirty="0"/>
              <a:t>I need someone to tag</a:t>
            </a:r>
            <a:br>
              <a:rPr lang="en-US" sz="2800" dirty="0"/>
            </a:br>
            <a:r>
              <a:rPr lang="en-US" sz="2800" dirty="0"/>
              <a:t>a whole bunch of nodes as letters- Oh, you want me to do it?”  </a:t>
            </a:r>
          </a:p>
        </p:txBody>
      </p:sp>
    </p:spTree>
    <p:extLst>
      <p:ext uri="{BB962C8B-B14F-4D97-AF65-F5344CB8AC3E}">
        <p14:creationId xmlns:p14="http://schemas.microsoft.com/office/powerpoint/2010/main" val="340666604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+mj-lt"/>
              </a:rPr>
              <a:t>Scenario 4: </a:t>
            </a:r>
            <a:r>
              <a:rPr lang="en-US" dirty="0" smtClean="0">
                <a:latin typeface="+mj-lt"/>
              </a:rPr>
              <a:t>Tell Drupal </a:t>
            </a:r>
            <a:r>
              <a:rPr lang="en-US" dirty="0">
                <a:latin typeface="+mj-lt"/>
              </a:rPr>
              <a:t>to make the client look good too!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pic>
        <p:nvPicPr>
          <p:cNvPr id="21506" name="Picture 3" descr="images (21)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2274888"/>
            <a:ext cx="3049588" cy="458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ular Callout 4"/>
          <p:cNvSpPr/>
          <p:nvPr/>
        </p:nvSpPr>
        <p:spPr>
          <a:xfrm>
            <a:off x="3399358" y="1602716"/>
            <a:ext cx="5534029" cy="2237496"/>
          </a:xfrm>
          <a:prstGeom prst="wedgeRectCallout">
            <a:avLst>
              <a:gd name="adj1" fmla="val -69159"/>
              <a:gd name="adj2" fmla="val 50412"/>
            </a:avLst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“I want to brag to everyone how well we are doing. </a:t>
            </a:r>
          </a:p>
        </p:txBody>
      </p:sp>
    </p:spTree>
    <p:extLst>
      <p:ext uri="{BB962C8B-B14F-4D97-AF65-F5344CB8AC3E}">
        <p14:creationId xmlns:p14="http://schemas.microsoft.com/office/powerpoint/2010/main" val="114674301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wtb-v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3070225"/>
            <a:ext cx="455295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ular Callout 4"/>
          <p:cNvSpPr/>
          <p:nvPr/>
        </p:nvSpPr>
        <p:spPr>
          <a:xfrm>
            <a:off x="2630178" y="1904882"/>
            <a:ext cx="6192001" cy="1798042"/>
          </a:xfrm>
          <a:prstGeom prst="wedgeRectCallout">
            <a:avLst>
              <a:gd name="adj1" fmla="val -40625"/>
              <a:gd name="adj2" fmla="val 96431"/>
            </a:avLst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“The Gov’t client wants to archive some of these, delete the rest once they’re past date!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+mj-lt"/>
                <a:ea typeface="+mj-ea"/>
                <a:cs typeface="+mj-cs"/>
              </a:rPr>
              <a:t>Scenario </a:t>
            </a:r>
            <a:r>
              <a:rPr lang="en-US" dirty="0" smtClean="0">
                <a:latin typeface="+mj-lt"/>
                <a:ea typeface="+mj-ea"/>
                <a:cs typeface="+mj-cs"/>
              </a:rPr>
              <a:t>5: </a:t>
            </a:r>
            <a:r>
              <a:rPr lang="en-US" dirty="0">
                <a:latin typeface="+mj-lt"/>
                <a:ea typeface="+mj-ea"/>
                <a:cs typeface="+mj-cs"/>
              </a:rPr>
              <a:t>With </a:t>
            </a:r>
            <a:r>
              <a:rPr lang="en-US" dirty="0" smtClean="0">
                <a:latin typeface="+mj-lt"/>
                <a:ea typeface="+mj-ea"/>
                <a:cs typeface="+mj-cs"/>
              </a:rPr>
              <a:t>Rules and Views Rules, tell Drupal one way to meet FISMA requirements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39066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Samantha-whos-the-boss-2283129-320-2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4290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Scenario </a:t>
            </a:r>
            <a:r>
              <a:rPr lang="en-US" dirty="0" smtClean="0">
                <a:ea typeface="+mj-ea"/>
                <a:cs typeface="+mj-cs"/>
              </a:rPr>
              <a:t>6: </a:t>
            </a:r>
            <a:r>
              <a:rPr lang="en-US" dirty="0">
                <a:ea typeface="+mj-ea"/>
                <a:cs typeface="+mj-cs"/>
              </a:rPr>
              <a:t>With </a:t>
            </a:r>
            <a:r>
              <a:rPr lang="en-US" dirty="0" smtClean="0">
                <a:ea typeface="+mj-ea"/>
                <a:cs typeface="+mj-cs"/>
              </a:rPr>
              <a:t>Conditional Rules tell Drupal to save tedious work.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5" name="Rectangular Callout 4"/>
          <p:cNvSpPr/>
          <p:nvPr/>
        </p:nvSpPr>
        <p:spPr>
          <a:xfrm>
            <a:off x="3147667" y="1630425"/>
            <a:ext cx="5744642" cy="3185228"/>
          </a:xfrm>
          <a:prstGeom prst="wedgeRectCallout">
            <a:avLst>
              <a:gd name="adj1" fmla="val -40625"/>
              <a:gd name="adj2" fmla="val 96431"/>
            </a:avLst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“If I create an event tagged as planning, I want to create a  resource at the same time.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 if you create an event tagged as seminar, I want to create an article at the same time</a:t>
            </a:r>
          </a:p>
        </p:txBody>
      </p:sp>
    </p:spTree>
    <p:extLst>
      <p:ext uri="{BB962C8B-B14F-4D97-AF65-F5344CB8AC3E}">
        <p14:creationId xmlns:p14="http://schemas.microsoft.com/office/powerpoint/2010/main" val="391810801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+mj-lt"/>
              </a:rPr>
              <a:t>With Rules, Drupal wasn’t the </a:t>
            </a:r>
            <a:r>
              <a:rPr lang="en-US" dirty="0" smtClean="0">
                <a:latin typeface="+mj-lt"/>
              </a:rPr>
              <a:t>boss</a:t>
            </a:r>
            <a:endParaRPr lang="en-US" dirty="0">
              <a:latin typeface="+mj-lt"/>
            </a:endParaRPr>
          </a:p>
        </p:txBody>
      </p:sp>
      <p:pic>
        <p:nvPicPr>
          <p:cNvPr id="24578" name="Content Placeholder 3" descr="show drupal who is bos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064" r="-66064"/>
          <a:stretch>
            <a:fillRect/>
          </a:stretch>
        </p:blipFill>
        <p:spPr>
          <a:xfrm>
            <a:off x="138546" y="1273695"/>
            <a:ext cx="8699500" cy="5157124"/>
          </a:xfrm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35076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+mj-lt"/>
              </a:rPr>
              <a:t>I WAS THE BOSS!</a:t>
            </a:r>
            <a:endParaRPr lang="en-US" dirty="0">
              <a:latin typeface="+mj-lt"/>
            </a:endParaRPr>
          </a:p>
        </p:txBody>
      </p:sp>
      <p:pic>
        <p:nvPicPr>
          <p:cNvPr id="25602" name="Content Placeholder 4" descr="show drupal I am bos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064" r="-66064"/>
          <a:stretch>
            <a:fillRect/>
          </a:stretch>
        </p:blipFill>
        <p:spPr>
          <a:xfrm>
            <a:off x="92364" y="1273695"/>
            <a:ext cx="8699500" cy="5157124"/>
          </a:xfrm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25603" name="Title 1"/>
          <p:cNvSpPr txBox="1">
            <a:spLocks/>
          </p:cNvSpPr>
          <p:nvPr/>
        </p:nvSpPr>
        <p:spPr bwMode="auto">
          <a:xfrm>
            <a:off x="150092" y="5749636"/>
            <a:ext cx="8462818" cy="98136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bg1"/>
                </a:solidFill>
              </a:rPr>
              <a:t>And I’ll show you how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you can be the boss too!</a:t>
            </a:r>
          </a:p>
        </p:txBody>
      </p:sp>
    </p:spTree>
    <p:extLst>
      <p:ext uri="{BB962C8B-B14F-4D97-AF65-F5344CB8AC3E}">
        <p14:creationId xmlns:p14="http://schemas.microsoft.com/office/powerpoint/2010/main" val="197094994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Here’s some </a:t>
            </a:r>
            <a:r>
              <a:rPr lang="en-US" dirty="0"/>
              <a:t>a</a:t>
            </a:r>
            <a:r>
              <a:rPr lang="en-US" dirty="0" smtClean="0"/>
              <a:t>ssumptions:</a:t>
            </a:r>
            <a:endParaRPr lang="en-US" dirty="0">
              <a:latin typeface="Tw Cen MT" charset="0"/>
            </a:endParaRPr>
          </a:p>
        </p:txBody>
      </p:sp>
      <p:sp>
        <p:nvSpPr>
          <p:cNvPr id="266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 eaLnBrk="1" hangingPunct="1">
              <a:buFont typeface="Arial"/>
              <a:buChar char="•"/>
            </a:pPr>
            <a:r>
              <a:rPr lang="en-US" sz="3600" dirty="0">
                <a:latin typeface="Tw Cen MT" charset="0"/>
              </a:rPr>
              <a:t>You have set up at least one Drupal site</a:t>
            </a:r>
          </a:p>
          <a:p>
            <a:pPr marL="342900" indent="-342900" eaLnBrk="1" hangingPunct="1">
              <a:buFont typeface="Arial"/>
              <a:buChar char="•"/>
            </a:pPr>
            <a:r>
              <a:rPr lang="en-US" sz="3600" dirty="0">
                <a:latin typeface="Tw Cen MT" charset="0"/>
              </a:rPr>
              <a:t>You have used the views module</a:t>
            </a:r>
          </a:p>
          <a:p>
            <a:pPr marL="342900" indent="-342900" eaLnBrk="1" hangingPunct="1">
              <a:buFont typeface="Arial"/>
              <a:buChar char="•"/>
            </a:pPr>
            <a:r>
              <a:rPr lang="en-US" sz="3600" dirty="0">
                <a:latin typeface="Tw Cen MT" charset="0"/>
              </a:rPr>
              <a:t>You have heard of the rules </a:t>
            </a:r>
            <a:r>
              <a:rPr lang="en-US" sz="3600" dirty="0" smtClean="0">
                <a:latin typeface="Tw Cen MT" charset="0"/>
              </a:rPr>
              <a:t>module</a:t>
            </a:r>
          </a:p>
          <a:p>
            <a:pPr marL="342900" indent="-342900" eaLnBrk="1" hangingPunct="1">
              <a:buFont typeface="Arial"/>
              <a:buChar char="•"/>
            </a:pPr>
            <a:r>
              <a:rPr lang="en-US" sz="3600" dirty="0" smtClean="0">
                <a:latin typeface="Tw Cen MT" charset="0"/>
              </a:rPr>
              <a:t>You have a need to automate some tasks on your Drupal site</a:t>
            </a:r>
            <a:endParaRPr lang="en-US" sz="3600" dirty="0">
              <a:latin typeface="Tw Cen MT" charset="0"/>
            </a:endParaRPr>
          </a:p>
          <a:p>
            <a:pPr eaLnBrk="1" hangingPunct="1"/>
            <a:endParaRPr lang="en-US" dirty="0">
              <a:latin typeface="Tw Cen MT" charset="0"/>
            </a:endParaRPr>
          </a:p>
          <a:p>
            <a:pPr eaLnBrk="1" hangingPunct="1"/>
            <a:endParaRPr lang="en-US" dirty="0">
              <a:latin typeface="Tw Cen MT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22460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7928" y="2559050"/>
            <a:ext cx="3770312" cy="1362075"/>
          </a:xfrm>
        </p:spPr>
        <p:txBody>
          <a:bodyPr/>
          <a:lstStyle/>
          <a:p>
            <a:r>
              <a:rPr lang="en-US" sz="4000" dirty="0"/>
              <a:t>Scenario </a:t>
            </a:r>
            <a:r>
              <a:rPr lang="en-US" sz="4000" dirty="0" smtClean="0"/>
              <a:t>1:</a:t>
            </a:r>
            <a:r>
              <a:rPr lang="en-US" sz="4000" u="sng" dirty="0"/>
              <a:t/>
            </a:r>
            <a:br>
              <a:rPr lang="en-US" sz="4000" u="sng" dirty="0"/>
            </a:b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17208" y="3937638"/>
            <a:ext cx="4143294" cy="1081402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How to use Rules </a:t>
            </a:r>
            <a:r>
              <a:rPr lang="en-US" sz="2800" dirty="0"/>
              <a:t>to keep the </a:t>
            </a:r>
            <a:r>
              <a:rPr lang="en-US" sz="2800" dirty="0" smtClean="0"/>
              <a:t>client </a:t>
            </a:r>
            <a:r>
              <a:rPr lang="en-US" sz="2800" dirty="0"/>
              <a:t>informed</a:t>
            </a:r>
          </a:p>
        </p:txBody>
      </p:sp>
      <p:pic>
        <p:nvPicPr>
          <p:cNvPr id="8" name="Picture 2" descr="hgfdsa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1" y="1528763"/>
            <a:ext cx="3255250" cy="2514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37742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angela_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3775075"/>
            <a:ext cx="3400425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ular Callout 4"/>
          <p:cNvSpPr/>
          <p:nvPr/>
        </p:nvSpPr>
        <p:spPr>
          <a:xfrm>
            <a:off x="3369117" y="1614398"/>
            <a:ext cx="5534029" cy="2237496"/>
          </a:xfrm>
          <a:prstGeom prst="wedgeRectCallout">
            <a:avLst>
              <a:gd name="adj1" fmla="val -40625"/>
              <a:gd name="adj2" fmla="val 96431"/>
            </a:avLst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“I need my staff to know when someone posts a resource”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974080" y="5724525"/>
            <a:ext cx="2928620" cy="1095375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Scenario 1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Tw Cen MT" charset="0"/>
              </a:rPr>
              <a:t>Examples of Basic Rules Construction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54000" y="508000"/>
            <a:ext cx="8701548" cy="658091"/>
          </a:xfrm>
        </p:spPr>
        <p:txBody>
          <a:bodyPr/>
          <a:lstStyle/>
          <a:p>
            <a:r>
              <a:rPr lang="en-US" dirty="0" smtClean="0"/>
              <a:t>Examples of Basic Rules Construction </a:t>
            </a:r>
            <a:endParaRPr lang="en-US" dirty="0">
              <a:latin typeface="Tw Cen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55107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Using Rules to keep the client informed.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dirty="0" smtClean="0">
                <a:ea typeface="+mn-ea"/>
                <a:cs typeface="+mn-cs"/>
              </a:rPr>
              <a:t>Lets Review the setup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en-US" dirty="0">
              <a:ea typeface="+mn-ea"/>
              <a:cs typeface="+mn-cs"/>
            </a:endParaRP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en-US" dirty="0" smtClean="0">
                <a:ea typeface="+mn-ea"/>
                <a:cs typeface="+mn-cs"/>
              </a:rPr>
              <a:t>All staff have an account on this Drupal site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en-US" dirty="0" smtClean="0">
                <a:ea typeface="+mn-ea"/>
              </a:rPr>
              <a:t>With emails </a:t>
            </a:r>
            <a:endParaRPr lang="en-US" dirty="0">
              <a:ea typeface="+mn-ea"/>
            </a:endParaRP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en-US" dirty="0">
                <a:ea typeface="+mn-ea"/>
                <a:cs typeface="+mn-cs"/>
              </a:rPr>
              <a:t>All staff have a role in </a:t>
            </a:r>
            <a:r>
              <a:rPr lang="en-US" dirty="0" smtClean="0">
                <a:ea typeface="+mn-ea"/>
                <a:cs typeface="+mn-cs"/>
              </a:rPr>
              <a:t>this </a:t>
            </a:r>
            <a:r>
              <a:rPr lang="en-US" dirty="0">
                <a:ea typeface="+mn-ea"/>
                <a:cs typeface="+mn-cs"/>
              </a:rPr>
              <a:t>Drupal site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en-US" dirty="0" smtClean="0">
                <a:ea typeface="+mn-ea"/>
              </a:rPr>
              <a:t>Called, staff member</a:t>
            </a:r>
            <a:endParaRPr lang="en-US" dirty="0">
              <a:ea typeface="+mn-ea"/>
            </a:endParaRP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en-US" dirty="0" smtClean="0">
                <a:ea typeface="+mn-ea"/>
                <a:cs typeface="+mn-cs"/>
              </a:rPr>
              <a:t>We have approved text for emails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en-US" dirty="0" smtClean="0">
                <a:ea typeface="+mn-ea"/>
              </a:rPr>
              <a:t>Someone posted a message at X time titled Y with the body of Z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endParaRPr lang="en-US" dirty="0" smtClean="0">
              <a:ea typeface="+mn-ea"/>
            </a:endParaRP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en-US" dirty="0">
              <a:ea typeface="+mn-ea"/>
              <a:cs typeface="+mn-cs"/>
            </a:endParaRP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Tw Cen MT" charset="0"/>
              </a:rPr>
              <a:t>Examples of Basic Rules Construction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974080" y="5724525"/>
            <a:ext cx="2928620" cy="1095375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Scenario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4719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0908" y="2443597"/>
            <a:ext cx="4275513" cy="1362075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Phase One:</a:t>
            </a:r>
            <a:br>
              <a:rPr lang="en-US" sz="4000" dirty="0" smtClean="0"/>
            </a:br>
            <a:r>
              <a:rPr lang="en-US" dirty="0"/>
              <a:t>IT Solutions for a Modern World</a:t>
            </a:r>
          </a:p>
        </p:txBody>
      </p:sp>
    </p:spTree>
    <p:extLst>
      <p:ext uri="{BB962C8B-B14F-4D97-AF65-F5344CB8AC3E}">
        <p14:creationId xmlns:p14="http://schemas.microsoft.com/office/powerpoint/2010/main" val="370932585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Notify staff members when a resource is posted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w Cen MT" charset="0"/>
              </a:rPr>
              <a:t>One Event</a:t>
            </a:r>
          </a:p>
          <a:p>
            <a:pPr lvl="1" eaLnBrk="1" hangingPunct="1"/>
            <a:r>
              <a:rPr lang="en-US" dirty="0">
                <a:latin typeface="Tw Cen MT" charset="0"/>
              </a:rPr>
              <a:t>Saving new Content</a:t>
            </a:r>
          </a:p>
          <a:p>
            <a:pPr eaLnBrk="1" hangingPunct="1"/>
            <a:r>
              <a:rPr lang="en-US" dirty="0">
                <a:latin typeface="Tw Cen MT" charset="0"/>
              </a:rPr>
              <a:t>One Condition</a:t>
            </a:r>
          </a:p>
          <a:p>
            <a:pPr lvl="1" eaLnBrk="1" hangingPunct="1"/>
            <a:r>
              <a:rPr lang="en-US" dirty="0">
                <a:latin typeface="Tw Cen MT" charset="0"/>
              </a:rPr>
              <a:t>Content is of Type</a:t>
            </a:r>
          </a:p>
          <a:p>
            <a:pPr eaLnBrk="1" hangingPunct="1"/>
            <a:r>
              <a:rPr lang="en-US" dirty="0">
                <a:latin typeface="Tw Cen MT" charset="0"/>
              </a:rPr>
              <a:t>One Action</a:t>
            </a:r>
          </a:p>
          <a:p>
            <a:pPr lvl="1" eaLnBrk="1" hangingPunct="1"/>
            <a:r>
              <a:rPr lang="en-US" dirty="0">
                <a:latin typeface="Tw Cen MT" charset="0"/>
              </a:rPr>
              <a:t>Send email to all users of a role</a:t>
            </a:r>
          </a:p>
          <a:p>
            <a:pPr lvl="1" eaLnBrk="1" hangingPunct="1"/>
            <a:endParaRPr lang="en-US" dirty="0">
              <a:latin typeface="Tw Cen MT" charset="0"/>
            </a:endParaRPr>
          </a:p>
          <a:p>
            <a:pPr eaLnBrk="1" hangingPunct="1"/>
            <a:endParaRPr lang="en-US" dirty="0">
              <a:latin typeface="Tw Cen MT" charset="0"/>
            </a:endParaRPr>
          </a:p>
          <a:p>
            <a:pPr eaLnBrk="1" hangingPunct="1"/>
            <a:endParaRPr lang="en-US" dirty="0">
              <a:latin typeface="Tw Cen MT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Tw Cen MT" charset="0"/>
              </a:rPr>
              <a:t>Examples of Basic Rules Construction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74080" y="5724525"/>
            <a:ext cx="2928620" cy="1095375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Scenario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78126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Notify all staff members when someone posts a resource 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Tw Cen MT" charset="0"/>
              </a:rPr>
              <a:t>Examples of Basic Rules Construction</a:t>
            </a:r>
            <a:endParaRPr lang="en-US" dirty="0"/>
          </a:p>
        </p:txBody>
      </p:sp>
      <p:pic>
        <p:nvPicPr>
          <p:cNvPr id="2" name="Picture 1" descr="Screen Shot 2015-10-06 at 6.06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0163"/>
            <a:ext cx="9144000" cy="592567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434138" y="5889625"/>
            <a:ext cx="2468562" cy="1095375"/>
          </a:xfrm>
          <a:prstGeom prst="rect">
            <a:avLst/>
          </a:prstGeom>
        </p:spPr>
        <p:txBody>
          <a:bodyPr anchor="ctr">
            <a:normAutofit fontScale="8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Scenario 1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1747" name="TextBox 3"/>
          <p:cNvSpPr txBox="1">
            <a:spLocks noChangeArrowheads="1"/>
          </p:cNvSpPr>
          <p:nvPr/>
        </p:nvSpPr>
        <p:spPr bwMode="auto">
          <a:xfrm>
            <a:off x="5440363" y="1300163"/>
            <a:ext cx="3022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800" dirty="0">
                <a:solidFill>
                  <a:srgbClr val="FF0000"/>
                </a:solidFill>
              </a:rPr>
              <a:t>Pretty Easy</a:t>
            </a:r>
            <a:r>
              <a:rPr lang="en-US" sz="18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1967438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7928" y="2559050"/>
            <a:ext cx="3770312" cy="1362075"/>
          </a:xfrm>
        </p:spPr>
        <p:txBody>
          <a:bodyPr/>
          <a:lstStyle/>
          <a:p>
            <a:r>
              <a:rPr lang="en-US" sz="4000" dirty="0"/>
              <a:t>Scenario 2:</a:t>
            </a:r>
            <a:r>
              <a:rPr lang="en-US" sz="4000" u="sng" dirty="0"/>
              <a:t/>
            </a:r>
            <a:br>
              <a:rPr lang="en-US" sz="4000" u="sng" dirty="0"/>
            </a:b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00088" y="4008758"/>
            <a:ext cx="4143294" cy="901698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One way to use rules </a:t>
            </a:r>
            <a:r>
              <a:rPr lang="en-US" sz="2400" dirty="0"/>
              <a:t>to automate 508 Compliance</a:t>
            </a:r>
          </a:p>
        </p:txBody>
      </p:sp>
      <p:pic>
        <p:nvPicPr>
          <p:cNvPr id="5" name="Picture 4" descr="ada_complian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879" y="2743200"/>
            <a:ext cx="2886491" cy="214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images (5)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173" y="223520"/>
            <a:ext cx="2071433" cy="211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862993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3" descr="tony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3279053"/>
            <a:ext cx="32893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ular Callout 4"/>
          <p:cNvSpPr/>
          <p:nvPr/>
        </p:nvSpPr>
        <p:spPr>
          <a:xfrm>
            <a:off x="3399945" y="1396031"/>
            <a:ext cx="5534029" cy="2237496"/>
          </a:xfrm>
          <a:prstGeom prst="wedgeRectCallout">
            <a:avLst>
              <a:gd name="adj1" fmla="val -40625"/>
              <a:gd name="adj2" fmla="val 96431"/>
            </a:avLst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“I need to make sure all images have alt text”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892800" y="5724525"/>
            <a:ext cx="3009900" cy="1095375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Scenario 2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Another Example of Basic Rules Construction 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4000" y="508000"/>
            <a:ext cx="8701548" cy="658091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Another example of basic </a:t>
            </a:r>
            <a:r>
              <a:rPr lang="en-US" dirty="0">
                <a:cs typeface="+mj-cs"/>
              </a:rPr>
              <a:t>r</a:t>
            </a:r>
            <a:r>
              <a:rPr lang="en-US" dirty="0" smtClean="0">
                <a:ea typeface="+mj-ea"/>
                <a:cs typeface="+mj-cs"/>
              </a:rPr>
              <a:t>ules </a:t>
            </a:r>
            <a:r>
              <a:rPr lang="en-US" dirty="0">
                <a:cs typeface="+mj-cs"/>
              </a:rPr>
              <a:t>c</a:t>
            </a:r>
            <a:r>
              <a:rPr lang="en-US" dirty="0" smtClean="0">
                <a:ea typeface="+mj-ea"/>
                <a:cs typeface="+mj-cs"/>
              </a:rPr>
              <a:t>onstruction </a:t>
            </a:r>
            <a:endParaRPr lang="en-US" dirty="0"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7755275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Use rules </a:t>
            </a:r>
            <a:r>
              <a:rPr lang="en-US" dirty="0">
                <a:ea typeface="+mj-ea"/>
                <a:cs typeface="+mj-cs"/>
              </a:rPr>
              <a:t>to automate </a:t>
            </a:r>
            <a:r>
              <a:rPr lang="en-US" dirty="0" smtClean="0">
                <a:ea typeface="+mj-ea"/>
                <a:cs typeface="+mj-cs"/>
              </a:rPr>
              <a:t>508 Compliance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dirty="0">
                <a:ea typeface="+mn-ea"/>
                <a:cs typeface="+mn-cs"/>
              </a:rPr>
              <a:t>Lets Review the </a:t>
            </a:r>
            <a:r>
              <a:rPr lang="en-US" dirty="0" smtClean="0">
                <a:ea typeface="+mn-ea"/>
                <a:cs typeface="+mn-cs"/>
              </a:rPr>
              <a:t>setup:</a:t>
            </a:r>
          </a:p>
          <a:p>
            <a:pPr marL="0" indent="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en-US" dirty="0">
              <a:ea typeface="+mn-ea"/>
              <a:cs typeface="+mn-cs"/>
            </a:endParaRP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en-US" dirty="0" smtClean="0">
                <a:ea typeface="+mn-ea"/>
                <a:cs typeface="+mn-cs"/>
              </a:rPr>
              <a:t>Section 508 compliance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en-US" dirty="0" smtClean="0">
                <a:ea typeface="+mn-ea"/>
              </a:rPr>
              <a:t>Images all need to have alt text for screen readers</a:t>
            </a:r>
            <a:endParaRPr lang="en-US" dirty="0">
              <a:ea typeface="+mn-ea"/>
            </a:endParaRP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en-US" dirty="0" smtClean="0">
                <a:ea typeface="+mn-ea"/>
                <a:cs typeface="+mn-cs"/>
              </a:rPr>
              <a:t>Use alt tag function of Image module!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en-US" dirty="0" smtClean="0">
                <a:ea typeface="+mn-ea"/>
              </a:rPr>
              <a:t>Alt text field can be set on the image field settings on the entity form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en-US" dirty="0">
                <a:ea typeface="+mn-ea"/>
                <a:cs typeface="+mn-cs"/>
              </a:rPr>
              <a:t>May need to be done retroactively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en-US" dirty="0">
                <a:ea typeface="+mn-ea"/>
              </a:rPr>
              <a:t>What if you have 8,000 nodes?</a:t>
            </a:r>
          </a:p>
          <a:p>
            <a:pPr marL="457200" lvl="1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 smtClean="0">
              <a:ea typeface="+mn-ea"/>
            </a:endParaRP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endParaRPr lang="en-US" dirty="0" smtClean="0">
              <a:ea typeface="+mn-ea"/>
            </a:endParaRP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en-US" dirty="0">
              <a:ea typeface="+mn-ea"/>
              <a:cs typeface="+mn-cs"/>
            </a:endParaRP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Another Example of Basic Rules Construction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892800" y="5724525"/>
            <a:ext cx="3009900" cy="1095375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Scenario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96647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Automatically create alt </a:t>
            </a:r>
            <a:r>
              <a:rPr lang="en-US" dirty="0">
                <a:cs typeface="+mj-cs"/>
              </a:rPr>
              <a:t>t</a:t>
            </a:r>
            <a:r>
              <a:rPr lang="en-US" dirty="0" smtClean="0">
                <a:ea typeface="+mj-ea"/>
                <a:cs typeface="+mj-cs"/>
              </a:rPr>
              <a:t>ext for Images based on the node title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en-US" dirty="0" smtClean="0">
                <a:ea typeface="+mn-ea"/>
                <a:cs typeface="+mn-cs"/>
              </a:rPr>
              <a:t>A look inside the rule: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en-US" dirty="0">
              <a:ea typeface="+mn-ea"/>
              <a:cs typeface="+mn-cs"/>
            </a:endParaRP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en-US" dirty="0" smtClean="0">
                <a:ea typeface="+mn-ea"/>
                <a:cs typeface="+mn-cs"/>
              </a:rPr>
              <a:t>Two Events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en-US" dirty="0" smtClean="0">
                <a:ea typeface="+mn-ea"/>
              </a:rPr>
              <a:t>Content is updated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en-US" dirty="0" smtClean="0">
                <a:ea typeface="+mn-ea"/>
              </a:rPr>
              <a:t>Content is saved</a:t>
            </a:r>
            <a:endParaRPr lang="en-US" dirty="0">
              <a:ea typeface="+mn-ea"/>
            </a:endParaRP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en-US" dirty="0" smtClean="0">
                <a:ea typeface="+mn-ea"/>
                <a:cs typeface="+mn-cs"/>
              </a:rPr>
              <a:t>Two Conditions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en-US" dirty="0" smtClean="0">
                <a:ea typeface="+mn-ea"/>
              </a:rPr>
              <a:t>Content is of type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en-US" dirty="0" smtClean="0">
                <a:ea typeface="+mn-ea"/>
              </a:rPr>
              <a:t>Data Value is Empty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en-US" dirty="0" smtClean="0">
                <a:ea typeface="+mn-ea"/>
                <a:cs typeface="+mn-cs"/>
              </a:rPr>
              <a:t>One Action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en-US" dirty="0" smtClean="0">
                <a:ea typeface="+mn-ea"/>
              </a:rPr>
              <a:t>Set a data value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endParaRPr lang="en-US" dirty="0" smtClean="0">
              <a:ea typeface="+mn-ea"/>
            </a:endParaRP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en-US" dirty="0">
              <a:ea typeface="+mn-ea"/>
              <a:cs typeface="+mn-cs"/>
            </a:endParaRP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Another Example of Basic Rules Construction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892800" y="5724525"/>
            <a:ext cx="3009900" cy="1095375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Scenario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81383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0-06 at 6.13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119"/>
            <a:ext cx="9144000" cy="67037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Use rules </a:t>
            </a:r>
            <a:r>
              <a:rPr lang="en-US" dirty="0">
                <a:ea typeface="+mj-ea"/>
                <a:cs typeface="+mj-cs"/>
              </a:rPr>
              <a:t>to </a:t>
            </a:r>
            <a:r>
              <a:rPr lang="en-US" dirty="0" smtClean="0">
                <a:ea typeface="+mj-ea"/>
                <a:cs typeface="+mj-cs"/>
              </a:rPr>
              <a:t>help automate 508 compliance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Another </a:t>
            </a:r>
            <a:r>
              <a:rPr lang="en-US" dirty="0" smtClean="0"/>
              <a:t>Example of </a:t>
            </a:r>
            <a:r>
              <a:rPr lang="en-US" dirty="0"/>
              <a:t>Basic Rules Construction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997116" y="1308100"/>
            <a:ext cx="8534400" cy="758825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</a:rPr>
              <a:t>Here’s the Rule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892800" y="5724525"/>
            <a:ext cx="3009900" cy="1095375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Scenario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42074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7928" y="2559050"/>
            <a:ext cx="3770312" cy="1362075"/>
          </a:xfrm>
        </p:spPr>
        <p:txBody>
          <a:bodyPr/>
          <a:lstStyle/>
          <a:p>
            <a:r>
              <a:rPr lang="en-US" sz="4000" dirty="0"/>
              <a:t>Scenario </a:t>
            </a:r>
            <a:r>
              <a:rPr lang="en-US" sz="4000" dirty="0" smtClean="0"/>
              <a:t>3:</a:t>
            </a:r>
            <a:r>
              <a:rPr lang="en-US" sz="4000" u="sng" dirty="0"/>
              <a:t/>
            </a:r>
            <a:br>
              <a:rPr lang="en-US" sz="4000" u="sng" dirty="0"/>
            </a:b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18808" y="3927478"/>
            <a:ext cx="6401752" cy="90169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 smtClean="0"/>
              <a:t>How to put business users in control</a:t>
            </a:r>
          </a:p>
          <a:p>
            <a:pPr>
              <a:defRPr/>
            </a:pPr>
            <a:r>
              <a:rPr lang="en-US" sz="2800" dirty="0" smtClean="0"/>
              <a:t>(and free up your developers)</a:t>
            </a:r>
          </a:p>
          <a:p>
            <a:pPr>
              <a:defRPr/>
            </a:pPr>
            <a:r>
              <a:rPr lang="en-US" sz="2800" dirty="0" smtClean="0"/>
              <a:t>With Views Bulk Operations (VBO)</a:t>
            </a:r>
            <a:endParaRPr lang="en-US" sz="2800" dirty="0"/>
          </a:p>
        </p:txBody>
      </p:sp>
      <p:pic>
        <p:nvPicPr>
          <p:cNvPr id="8" name="Picture 2" descr="bnv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840" y="851218"/>
            <a:ext cx="203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924479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mona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59" y="3298825"/>
            <a:ext cx="47625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ular Callout 5"/>
          <p:cNvSpPr/>
          <p:nvPr/>
        </p:nvSpPr>
        <p:spPr>
          <a:xfrm>
            <a:off x="3472969" y="1722921"/>
            <a:ext cx="5534029" cy="1943787"/>
          </a:xfrm>
          <a:prstGeom prst="wedgeRectCallout">
            <a:avLst>
              <a:gd name="adj1" fmla="val -40625"/>
              <a:gd name="adj2" fmla="val 96431"/>
            </a:avLst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“Surprise!</a:t>
            </a:r>
            <a:br>
              <a:rPr lang="en-US" sz="2800" dirty="0"/>
            </a:br>
            <a:r>
              <a:rPr lang="en-US" sz="2800" dirty="0"/>
              <a:t>I need someone to tag</a:t>
            </a:r>
            <a:br>
              <a:rPr lang="en-US" sz="2800" dirty="0"/>
            </a:br>
            <a:r>
              <a:rPr lang="en-US" sz="2800" dirty="0"/>
              <a:t>a whole bunch of nodes as letters- Oh, you want me to do it?” 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Using Rules </a:t>
            </a:r>
            <a:r>
              <a:rPr lang="en-US" dirty="0">
                <a:ea typeface="+mj-ea"/>
                <a:cs typeface="+mj-cs"/>
              </a:rPr>
              <a:t>Components </a:t>
            </a:r>
            <a:r>
              <a:rPr lang="en-US" dirty="0" smtClean="0">
                <a:ea typeface="+mj-ea"/>
                <a:cs typeface="+mj-cs"/>
              </a:rPr>
              <a:t>&amp; the Views </a:t>
            </a:r>
            <a:r>
              <a:rPr lang="en-US" dirty="0">
                <a:ea typeface="+mj-ea"/>
                <a:cs typeface="+mj-cs"/>
              </a:rPr>
              <a:t>Bulk Operations Module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Using Rules Components </a:t>
            </a:r>
            <a:r>
              <a:rPr lang="en-US" dirty="0" smtClean="0"/>
              <a:t>&amp; the </a:t>
            </a:r>
            <a:r>
              <a:rPr lang="en-US" dirty="0"/>
              <a:t>Views Bulk Operations Module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268720" y="5724525"/>
            <a:ext cx="2633980" cy="1095375"/>
          </a:xfrm>
          <a:prstGeom prst="rect">
            <a:avLst/>
          </a:prstGeom>
        </p:spPr>
        <p:txBody>
          <a:bodyPr anchor="ctr">
            <a:normAutofit fontScale="9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Scenario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77688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Mass add a value to a term reference field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dirty="0" smtClean="0">
                <a:ea typeface="+mn-ea"/>
                <a:cs typeface="+mn-cs"/>
              </a:rPr>
              <a:t>Let’s talk about components 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en-US" dirty="0">
              <a:ea typeface="+mn-ea"/>
              <a:cs typeface="+mn-cs"/>
            </a:endParaRP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en-US" dirty="0" smtClean="0">
                <a:ea typeface="+mn-ea"/>
                <a:cs typeface="+mn-cs"/>
              </a:rPr>
              <a:t>Component is a part of a rule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en-US" dirty="0" smtClean="0">
                <a:ea typeface="+mn-ea"/>
              </a:rPr>
              <a:t>A recyclable condition set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en-US" dirty="0" smtClean="0">
                <a:ea typeface="+mn-ea"/>
              </a:rPr>
              <a:t>A recyclable action set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en-US" dirty="0" smtClean="0">
                <a:ea typeface="+mn-ea"/>
              </a:rPr>
              <a:t>A rule without a trigger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en-US" dirty="0" smtClean="0">
                <a:ea typeface="+mn-ea"/>
                <a:cs typeface="+mn-cs"/>
              </a:rPr>
              <a:t>Components can be triggered by other rules, the scheduler, or by the users</a:t>
            </a:r>
            <a:endParaRPr lang="en-US" dirty="0">
              <a:ea typeface="+mn-ea"/>
              <a:cs typeface="+mn-c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Using Rules Components &amp; the Views Bulk Operations </a:t>
            </a:r>
            <a:r>
              <a:rPr lang="en-US" dirty="0" smtClean="0"/>
              <a:t>Module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68720" y="5724525"/>
            <a:ext cx="2633980" cy="1095375"/>
          </a:xfrm>
          <a:prstGeom prst="rect">
            <a:avLst/>
          </a:prstGeom>
        </p:spPr>
        <p:txBody>
          <a:bodyPr anchor="ctr">
            <a:normAutofit fontScale="9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Scenario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28639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 smtClean="0"/>
              <a:t>Phase One is a full lifecycle firm specializing in Platform as a Service (</a:t>
            </a:r>
            <a:r>
              <a:rPr lang="en-US" sz="1800" dirty="0" err="1" smtClean="0"/>
              <a:t>PaaS</a:t>
            </a:r>
            <a:r>
              <a:rPr lang="en-US" sz="1800" dirty="0" smtClean="0"/>
              <a:t>) application development, and cybersecurity solutions.</a:t>
            </a:r>
            <a:endParaRPr lang="en-US" sz="1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Corporate Overview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8968" y="1577698"/>
            <a:ext cx="8306580" cy="584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Arial"/>
              <a:buChar char="•"/>
            </a:pPr>
            <a:r>
              <a:rPr lang="en-US" sz="1600" dirty="0" smtClean="0"/>
              <a:t>Owned by Bob Johnson, founder of BET</a:t>
            </a: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Arial"/>
              <a:buChar char="•"/>
            </a:pPr>
            <a:r>
              <a:rPr lang="en-US" sz="1600" dirty="0" smtClean="0"/>
              <a:t>Founded in 1997</a:t>
            </a:r>
            <a:r>
              <a:rPr lang="en-US" sz="1600" dirty="0"/>
              <a:t>, Washington, D.C</a:t>
            </a:r>
            <a:r>
              <a:rPr lang="en-US" sz="1600" dirty="0" smtClean="0"/>
              <a:t>.</a:t>
            </a: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Arial"/>
              <a:buChar char="•"/>
            </a:pPr>
            <a:r>
              <a:rPr lang="en-US" sz="1600" dirty="0" smtClean="0"/>
              <a:t>200+ Employees, $50M annual revenue</a:t>
            </a: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Arial"/>
              <a:buChar char="•"/>
            </a:pPr>
            <a:r>
              <a:rPr lang="en-US" sz="1600" dirty="0" smtClean="0"/>
              <a:t>Active clients in public and private sector</a:t>
            </a: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Arial"/>
              <a:buChar char="•"/>
            </a:pPr>
            <a:r>
              <a:rPr lang="en-US" sz="1600" dirty="0" smtClean="0"/>
              <a:t>Currently implementing the largest Salesforce.com solution in Federal Sector</a:t>
            </a: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Arial"/>
              <a:buChar char="•"/>
            </a:pPr>
            <a:r>
              <a:rPr lang="en-US" sz="1600" dirty="0"/>
              <a:t>We combine strategic, architectural, and implementation capabilities in a unique way to ensure </a:t>
            </a:r>
            <a:r>
              <a:rPr lang="en-US" sz="1600" dirty="0" smtClean="0"/>
              <a:t>successful </a:t>
            </a:r>
            <a:r>
              <a:rPr lang="en-US" sz="1600" dirty="0" err="1" smtClean="0"/>
              <a:t>PaaS</a:t>
            </a:r>
            <a:r>
              <a:rPr lang="en-US" sz="1600" dirty="0" smtClean="0"/>
              <a:t> implementations</a:t>
            </a: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Arial"/>
              <a:buChar char="•"/>
            </a:pPr>
            <a:r>
              <a:rPr lang="en-US" sz="1600" dirty="0" smtClean="0"/>
              <a:t>We run end-to-end cybersecurity programs for large clients</a:t>
            </a:r>
            <a:endParaRPr lang="en-US" sz="1600" dirty="0"/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endParaRPr lang="en-US" sz="1600" dirty="0" smtClean="0"/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Arial"/>
              <a:buChar char="•"/>
            </a:pPr>
            <a:endParaRPr lang="en-US" sz="1600" dirty="0" smtClean="0"/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43910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Mass add a value to a </a:t>
            </a:r>
            <a:r>
              <a:rPr lang="en-US" dirty="0" smtClean="0">
                <a:ea typeface="+mj-ea"/>
                <a:cs typeface="+mj-cs"/>
              </a:rPr>
              <a:t>term </a:t>
            </a:r>
            <a:r>
              <a:rPr lang="en-US" dirty="0">
                <a:ea typeface="+mj-ea"/>
                <a:cs typeface="+mj-cs"/>
              </a:rPr>
              <a:t>reference field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dirty="0" smtClean="0">
                <a:ea typeface="+mn-ea"/>
                <a:cs typeface="+mn-cs"/>
              </a:rPr>
              <a:t>Let’s look at the rule: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en-US" dirty="0">
              <a:ea typeface="+mn-ea"/>
              <a:cs typeface="+mn-cs"/>
            </a:endParaRP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en-US" dirty="0" smtClean="0">
                <a:ea typeface="+mn-ea"/>
                <a:cs typeface="+mn-cs"/>
              </a:rPr>
              <a:t>One Condition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en-US" dirty="0" smtClean="0">
                <a:ea typeface="+mn-ea"/>
              </a:rPr>
              <a:t>Entity has a field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en-US" dirty="0" smtClean="0">
                <a:ea typeface="+mn-ea"/>
                <a:cs typeface="+mn-cs"/>
              </a:rPr>
              <a:t>One Action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en-US" dirty="0" smtClean="0">
                <a:ea typeface="+mn-ea"/>
              </a:rPr>
              <a:t>Add item to a list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en-US" dirty="0" smtClean="0">
                <a:ea typeface="+mn-ea"/>
              </a:rPr>
              <a:t>Add letter to the list of terms on the resource type term reference field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en-US" dirty="0">
              <a:ea typeface="+mn-ea"/>
              <a:cs typeface="+mn-cs"/>
            </a:endParaRP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Using Rules Components &amp; the Views Bulk Operations </a:t>
            </a:r>
            <a:r>
              <a:rPr lang="en-US" dirty="0" smtClean="0"/>
              <a:t>Module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268720" y="5724525"/>
            <a:ext cx="2633980" cy="1095375"/>
          </a:xfrm>
          <a:prstGeom prst="rect">
            <a:avLst/>
          </a:prstGeom>
        </p:spPr>
        <p:txBody>
          <a:bodyPr anchor="ctr">
            <a:normAutofit fontScale="9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Scenario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30479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rule 3 screensho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70" y="1206068"/>
            <a:ext cx="8842375" cy="538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268720" y="5724525"/>
            <a:ext cx="2633980" cy="1095375"/>
          </a:xfrm>
          <a:prstGeom prst="rect">
            <a:avLst/>
          </a:prstGeom>
        </p:spPr>
        <p:txBody>
          <a:bodyPr anchor="ctr">
            <a:normAutofit fontScale="9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Scenario 3</a:t>
            </a:r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8452" y="475673"/>
            <a:ext cx="8701548" cy="65809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Franklin Gothic Medium"/>
                <a:ea typeface="+mj-ea"/>
                <a:cs typeface="Franklin Gothic Medium"/>
              </a:defRPr>
            </a:lvl1pPr>
          </a:lstStyle>
          <a:p>
            <a:pPr>
              <a:defRPr/>
            </a:pPr>
            <a:r>
              <a:rPr lang="en-US" dirty="0" smtClean="0">
                <a:cs typeface="+mj-cs"/>
              </a:rPr>
              <a:t>Mass add a value to a term reference field</a:t>
            </a:r>
            <a:endParaRPr lang="en-US" dirty="0">
              <a:cs typeface="+mj-cs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Using Rules Components &amp; the Views Bulk Operations </a:t>
            </a:r>
            <a:r>
              <a:rPr lang="en-US" dirty="0" smtClean="0"/>
              <a:t>Module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16713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Mass add a value to a </a:t>
            </a:r>
            <a:r>
              <a:rPr lang="en-US" dirty="0" smtClean="0">
                <a:ea typeface="+mj-ea"/>
                <a:cs typeface="+mj-cs"/>
              </a:rPr>
              <a:t>term </a:t>
            </a:r>
            <a:r>
              <a:rPr lang="en-US" dirty="0">
                <a:ea typeface="+mj-ea"/>
                <a:cs typeface="+mj-cs"/>
              </a:rPr>
              <a:t>reference field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dirty="0" smtClean="0">
                <a:ea typeface="+mn-ea"/>
                <a:cs typeface="+mn-cs"/>
              </a:rPr>
              <a:t>Let’s talk about VBO: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en-US" dirty="0">
              <a:ea typeface="+mn-ea"/>
              <a:cs typeface="+mn-cs"/>
            </a:endParaRP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en-US" dirty="0" smtClean="0">
                <a:ea typeface="+mn-ea"/>
                <a:cs typeface="+mn-cs"/>
              </a:rPr>
              <a:t>Views Bulk Operations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en-US" dirty="0" smtClean="0">
                <a:ea typeface="+mn-ea"/>
              </a:rPr>
              <a:t>Add on to rules to let users perform functions on several entitles at once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en-US" dirty="0" smtClean="0">
                <a:ea typeface="+mn-ea"/>
                <a:cs typeface="+mn-cs"/>
              </a:rPr>
              <a:t>VBO is smart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en-US" dirty="0" smtClean="0">
                <a:ea typeface="+mn-ea"/>
              </a:rPr>
              <a:t>A VBO field can help you apply the right component to the right entity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Using Rules Components &amp; the Views Bulk Operations </a:t>
            </a:r>
            <a:r>
              <a:rPr lang="en-US" dirty="0" smtClean="0"/>
              <a:t>Module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268720" y="5724525"/>
            <a:ext cx="2633980" cy="1095375"/>
          </a:xfrm>
          <a:prstGeom prst="rect">
            <a:avLst/>
          </a:prstGeom>
        </p:spPr>
        <p:txBody>
          <a:bodyPr anchor="ctr">
            <a:normAutofit fontScale="9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Scenario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85274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Mass add a value to a </a:t>
            </a:r>
            <a:br>
              <a:rPr lang="en-US" dirty="0">
                <a:ea typeface="+mj-ea"/>
                <a:cs typeface="+mj-cs"/>
              </a:rPr>
            </a:br>
            <a:r>
              <a:rPr lang="en-US" dirty="0">
                <a:ea typeface="+mj-ea"/>
                <a:cs typeface="+mj-cs"/>
              </a:rPr>
              <a:t>term reference field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5" descr="VBO 1 screensho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471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Box 6"/>
          <p:cNvSpPr txBox="1">
            <a:spLocks noChangeArrowheads="1"/>
          </p:cNvSpPr>
          <p:nvPr/>
        </p:nvSpPr>
        <p:spPr bwMode="auto">
          <a:xfrm>
            <a:off x="4492625" y="274638"/>
            <a:ext cx="419417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>
                <a:solidFill>
                  <a:srgbClr val="FF0000"/>
                </a:solidFill>
              </a:rPr>
              <a:t>Look at the awesome </a:t>
            </a:r>
            <a:br>
              <a:rPr lang="en-US" sz="3600">
                <a:solidFill>
                  <a:srgbClr val="FF0000"/>
                </a:solidFill>
              </a:rPr>
            </a:br>
            <a:r>
              <a:rPr lang="en-US" sz="3600">
                <a:solidFill>
                  <a:srgbClr val="FF0000"/>
                </a:solidFill>
              </a:rPr>
              <a:t>tool you gave </a:t>
            </a:r>
            <a:br>
              <a:rPr lang="en-US" sz="3600">
                <a:solidFill>
                  <a:srgbClr val="FF0000"/>
                </a:solidFill>
              </a:rPr>
            </a:br>
            <a:r>
              <a:rPr lang="en-US" sz="3600">
                <a:solidFill>
                  <a:srgbClr val="FF0000"/>
                </a:solidFill>
              </a:rPr>
              <a:t>your admins!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268720" y="5724525"/>
            <a:ext cx="2633980" cy="1095375"/>
          </a:xfrm>
          <a:prstGeom prst="rect">
            <a:avLst/>
          </a:prstGeom>
        </p:spPr>
        <p:txBody>
          <a:bodyPr anchor="ctr">
            <a:normAutofit fontScale="9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Scenario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82600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7928" y="2559050"/>
            <a:ext cx="3770312" cy="1362075"/>
          </a:xfrm>
        </p:spPr>
        <p:txBody>
          <a:bodyPr/>
          <a:lstStyle/>
          <a:p>
            <a:r>
              <a:rPr lang="en-US" sz="4000" dirty="0"/>
              <a:t>Scenario </a:t>
            </a:r>
            <a:r>
              <a:rPr lang="en-US" sz="4000" dirty="0" smtClean="0"/>
              <a:t>4:</a:t>
            </a:r>
            <a:r>
              <a:rPr lang="en-US" sz="4000" u="sng" dirty="0"/>
              <a:t/>
            </a:r>
            <a:br>
              <a:rPr lang="en-US" sz="4000" u="sng" dirty="0"/>
            </a:b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18808" y="3927478"/>
            <a:ext cx="6401752" cy="901698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How to help the client show off so</a:t>
            </a:r>
          </a:p>
          <a:p>
            <a:pPr>
              <a:defRPr/>
            </a:pPr>
            <a:r>
              <a:rPr lang="en-US" sz="2800" dirty="0"/>
              <a:t>s</a:t>
            </a:r>
            <a:r>
              <a:rPr lang="en-US" sz="2800" dirty="0" smtClean="0"/>
              <a:t>he can get more money for</a:t>
            </a:r>
          </a:p>
          <a:p>
            <a:pPr>
              <a:defRPr/>
            </a:pPr>
            <a:r>
              <a:rPr lang="en-US" sz="2800" dirty="0"/>
              <a:t>h</a:t>
            </a:r>
            <a:r>
              <a:rPr lang="en-US" sz="2800" dirty="0" smtClean="0"/>
              <a:t>er program</a:t>
            </a:r>
            <a:endParaRPr lang="en-US" sz="2800" dirty="0"/>
          </a:p>
        </p:txBody>
      </p:sp>
      <p:pic>
        <p:nvPicPr>
          <p:cNvPr id="5" name="Picture 2" descr="images (11)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565785"/>
            <a:ext cx="248920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42498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 descr="images (21)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2060575"/>
            <a:ext cx="3049588" cy="458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ular Callout 4"/>
          <p:cNvSpPr/>
          <p:nvPr/>
        </p:nvSpPr>
        <p:spPr>
          <a:xfrm>
            <a:off x="3399358" y="1522823"/>
            <a:ext cx="5534029" cy="2237496"/>
          </a:xfrm>
          <a:prstGeom prst="wedgeRectCallout">
            <a:avLst>
              <a:gd name="adj1" fmla="val -69159"/>
              <a:gd name="adj2" fmla="val 50412"/>
            </a:avLst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“I want to brag to everyone how well we are doing. ”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Using the Views Rules Module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Using the Views Rules Module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197600" y="5724525"/>
            <a:ext cx="2705100" cy="1095375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Scenario 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60368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Mass add a value to a </a:t>
            </a:r>
            <a:br>
              <a:rPr lang="en-US" dirty="0">
                <a:ea typeface="+mj-ea"/>
                <a:cs typeface="+mj-cs"/>
              </a:rPr>
            </a:br>
            <a:r>
              <a:rPr lang="en-US" dirty="0">
                <a:ea typeface="+mj-ea"/>
                <a:cs typeface="+mj-cs"/>
              </a:rPr>
              <a:t>term reference field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5" descr="VBO 1 screensho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471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2"/>
          <p:cNvSpPr txBox="1">
            <a:spLocks noChangeArrowheads="1"/>
          </p:cNvSpPr>
          <p:nvPr/>
        </p:nvSpPr>
        <p:spPr bwMode="auto">
          <a:xfrm>
            <a:off x="4668838" y="833438"/>
            <a:ext cx="3794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>
                <a:solidFill>
                  <a:srgbClr val="FF0000"/>
                </a:solidFill>
              </a:rPr>
              <a:t>Remember this view?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97600" y="5724525"/>
            <a:ext cx="2705100" cy="1095375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Scenario 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93042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I want to celebrate our 100</a:t>
            </a:r>
            <a:r>
              <a:rPr lang="en-US" baseline="30000" dirty="0">
                <a:ea typeface="+mj-ea"/>
                <a:cs typeface="+mj-cs"/>
              </a:rPr>
              <a:t>th</a:t>
            </a:r>
            <a:r>
              <a:rPr lang="en-US" dirty="0">
                <a:ea typeface="+mj-ea"/>
                <a:cs typeface="+mj-cs"/>
              </a:rPr>
              <a:t> resource</a:t>
            </a:r>
          </a:p>
        </p:txBody>
      </p:sp>
      <p:sp>
        <p:nvSpPr>
          <p:cNvPr id="4813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w Cen MT" charset="0"/>
              </a:rPr>
              <a:t>One Event</a:t>
            </a:r>
          </a:p>
          <a:p>
            <a:pPr lvl="1" eaLnBrk="1" hangingPunct="1"/>
            <a:r>
              <a:rPr lang="en-US">
                <a:latin typeface="Tw Cen MT" charset="0"/>
              </a:rPr>
              <a:t>Content is viewed</a:t>
            </a:r>
          </a:p>
          <a:p>
            <a:pPr eaLnBrk="1" hangingPunct="1"/>
            <a:r>
              <a:rPr lang="en-US">
                <a:latin typeface="Tw Cen MT" charset="0"/>
              </a:rPr>
              <a:t>Two Conditions</a:t>
            </a:r>
          </a:p>
          <a:p>
            <a:pPr lvl="1" eaLnBrk="1" hangingPunct="1"/>
            <a:r>
              <a:rPr lang="en-US">
                <a:latin typeface="Tw Cen MT" charset="0"/>
              </a:rPr>
              <a:t>Content is of Type</a:t>
            </a:r>
          </a:p>
          <a:p>
            <a:pPr lvl="1" eaLnBrk="1" hangingPunct="1"/>
            <a:r>
              <a:rPr lang="en-US">
                <a:latin typeface="Tw Cen MT" charset="0"/>
              </a:rPr>
              <a:t>Check the results of a VBO view</a:t>
            </a:r>
          </a:p>
          <a:p>
            <a:pPr lvl="2" eaLnBrk="1" hangingPunct="1"/>
            <a:r>
              <a:rPr lang="en-US">
                <a:latin typeface="Tw Cen MT" charset="0"/>
              </a:rPr>
              <a:t>Comes with Views Rules Module</a:t>
            </a:r>
          </a:p>
          <a:p>
            <a:pPr eaLnBrk="1" hangingPunct="1"/>
            <a:r>
              <a:rPr lang="en-US">
                <a:latin typeface="Tw Cen MT" charset="0"/>
              </a:rPr>
              <a:t>One Action</a:t>
            </a:r>
          </a:p>
          <a:p>
            <a:pPr lvl="1" eaLnBrk="1" hangingPunct="1"/>
            <a:r>
              <a:rPr lang="en-US">
                <a:latin typeface="Tw Cen MT" charset="0"/>
              </a:rPr>
              <a:t>Show a message on the site</a:t>
            </a:r>
          </a:p>
          <a:p>
            <a:pPr lvl="1" eaLnBrk="1" hangingPunct="1"/>
            <a:endParaRPr lang="en-US">
              <a:latin typeface="Tw Cen MT" charset="0"/>
            </a:endParaRPr>
          </a:p>
          <a:p>
            <a:pPr lvl="1" eaLnBrk="1" hangingPunct="1"/>
            <a:endParaRPr lang="en-US">
              <a:latin typeface="Tw Cen MT" charset="0"/>
            </a:endParaRPr>
          </a:p>
          <a:p>
            <a:pPr eaLnBrk="1" hangingPunct="1"/>
            <a:endParaRPr lang="en-US">
              <a:latin typeface="Tw Cen MT" charset="0"/>
            </a:endParaRPr>
          </a:p>
          <a:p>
            <a:pPr eaLnBrk="1" hangingPunct="1"/>
            <a:endParaRPr lang="en-US">
              <a:latin typeface="Tw Cen MT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Using the Views Rules </a:t>
            </a:r>
            <a:r>
              <a:rPr lang="en-US" dirty="0" smtClean="0"/>
              <a:t>Module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97600" y="5724525"/>
            <a:ext cx="2705100" cy="1095375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Scenario 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83782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 descr="reaction rule screenshot - celebra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187615"/>
            <a:ext cx="8902700" cy="66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TextBox 5"/>
          <p:cNvSpPr txBox="1">
            <a:spLocks noChangeArrowheads="1"/>
          </p:cNvSpPr>
          <p:nvPr/>
        </p:nvSpPr>
        <p:spPr bwMode="auto">
          <a:xfrm>
            <a:off x="4519179" y="679884"/>
            <a:ext cx="44640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Lets loop through it was rule!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97600" y="5724525"/>
            <a:ext cx="2705100" cy="1095375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Scenario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Using the Views Rules </a:t>
            </a:r>
            <a:r>
              <a:rPr lang="en-US" dirty="0" smtClean="0"/>
              <a:t>Module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11336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7928" y="2559050"/>
            <a:ext cx="3770312" cy="1362075"/>
          </a:xfrm>
        </p:spPr>
        <p:txBody>
          <a:bodyPr/>
          <a:lstStyle/>
          <a:p>
            <a:r>
              <a:rPr lang="en-US" sz="4000" dirty="0"/>
              <a:t>Scenario </a:t>
            </a:r>
            <a:r>
              <a:rPr lang="en-US" sz="4000" dirty="0" smtClean="0"/>
              <a:t>5:</a:t>
            </a:r>
            <a:r>
              <a:rPr lang="en-US" sz="4000" u="sng" dirty="0"/>
              <a:t/>
            </a:r>
            <a:br>
              <a:rPr lang="en-US" sz="4000" u="sng" dirty="0"/>
            </a:b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18808" y="3927478"/>
            <a:ext cx="6401752" cy="901698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One way to get a site FISMA compliant</a:t>
            </a:r>
            <a:endParaRPr lang="en-US" sz="2800" dirty="0"/>
          </a:p>
        </p:txBody>
      </p:sp>
      <p:pic>
        <p:nvPicPr>
          <p:cNvPr id="7" name="Picture 2" descr="images (23)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0" y="893445"/>
            <a:ext cx="33020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849784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999" y="508000"/>
            <a:ext cx="8748751" cy="658091"/>
          </a:xfrm>
        </p:spPr>
        <p:txBody>
          <a:bodyPr/>
          <a:lstStyle/>
          <a:p>
            <a:r>
              <a:rPr lang="en-US" dirty="0" smtClean="0"/>
              <a:t>We are experts in 3 leading technologies … but know many more.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Corporate Overview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65515" y="3375778"/>
            <a:ext cx="288108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400" dirty="0" smtClean="0"/>
              <a:t>We have 50 </a:t>
            </a:r>
            <a:r>
              <a:rPr lang="en-US" sz="1400" dirty="0"/>
              <a:t>certified employees </a:t>
            </a:r>
            <a:r>
              <a:rPr lang="en-US" sz="1400" dirty="0" smtClean="0"/>
              <a:t>that hold </a:t>
            </a:r>
            <a:r>
              <a:rPr lang="en-US" sz="1400" dirty="0"/>
              <a:t>more than 100 individual </a:t>
            </a:r>
            <a:r>
              <a:rPr lang="en-US" sz="1400" dirty="0" smtClean="0"/>
              <a:t>certifications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400" dirty="0" smtClean="0"/>
              <a:t>Administrators, Developers, Architects, Service and Sales Cloud specialist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400" dirty="0"/>
              <a:t>Currently implementing the largest </a:t>
            </a:r>
            <a:r>
              <a:rPr lang="en-US" sz="1400" dirty="0" err="1"/>
              <a:t>Salesforce.com</a:t>
            </a:r>
            <a:r>
              <a:rPr lang="en-US" sz="1400" dirty="0"/>
              <a:t> solution in </a:t>
            </a:r>
            <a:r>
              <a:rPr lang="en-US" sz="1400" dirty="0" smtClean="0"/>
              <a:t>Federal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3046601" y="3375778"/>
            <a:ext cx="2998716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We have </a:t>
            </a:r>
            <a:r>
              <a:rPr lang="en-US" sz="1400" dirty="0" smtClean="0">
                <a:solidFill>
                  <a:prstClr val="black"/>
                </a:solidFill>
              </a:rPr>
              <a:t>proven expertise in </a:t>
            </a:r>
            <a:r>
              <a:rPr lang="en-US" sz="1400" dirty="0">
                <a:solidFill>
                  <a:prstClr val="black"/>
                </a:solidFill>
              </a:rPr>
              <a:t>Java, PHP, other Open Source technologies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Developed and deployed unique solutions </a:t>
            </a:r>
            <a:r>
              <a:rPr lang="en-US" sz="1400" dirty="0">
                <a:solidFill>
                  <a:prstClr val="black"/>
                </a:solidFill>
              </a:rPr>
              <a:t>for multi-organizational C</a:t>
            </a:r>
            <a:r>
              <a:rPr lang="en-US" sz="1400" dirty="0" smtClean="0">
                <a:solidFill>
                  <a:prstClr val="black"/>
                </a:solidFill>
              </a:rPr>
              <a:t>ontent Management Systems (CMS)</a:t>
            </a:r>
            <a:endParaRPr lang="en-US" sz="1400" dirty="0">
              <a:solidFill>
                <a:prstClr val="black"/>
              </a:solidFill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Experience integrating CMS with Salesforce and Microsoft platforms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Developed large scale multisite solution for a major Federal agency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258586" y="3375778"/>
            <a:ext cx="2881086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MS Azure Partner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Azure experts for cloud and hybrid environments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SharePoint experts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15" y="1727880"/>
            <a:ext cx="8764862" cy="139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13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wtb-v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3100388"/>
            <a:ext cx="455295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ular Callout 4"/>
          <p:cNvSpPr/>
          <p:nvPr/>
        </p:nvSpPr>
        <p:spPr>
          <a:xfrm>
            <a:off x="3145575" y="1602716"/>
            <a:ext cx="5534029" cy="2237496"/>
          </a:xfrm>
          <a:prstGeom prst="wedgeRectCallout">
            <a:avLst>
              <a:gd name="adj1" fmla="val -40625"/>
              <a:gd name="adj2" fmla="val 96431"/>
            </a:avLst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“The GPO wants to archive some of these, delete the rest once they’re past date! ”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Using the Views Rules Module: </a:t>
            </a:r>
            <a:r>
              <a:rPr lang="en-US" dirty="0">
                <a:cs typeface="+mj-cs"/>
              </a:rPr>
              <a:t>a</a:t>
            </a:r>
            <a:r>
              <a:rPr lang="en-US" dirty="0" smtClean="0">
                <a:ea typeface="+mj-ea"/>
                <a:cs typeface="+mj-cs"/>
              </a:rPr>
              <a:t>nother example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000" dirty="0"/>
              <a:t>Using the Views Rules Module: Another example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882640" y="5724525"/>
            <a:ext cx="3020060" cy="1095375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Scenario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65270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Once an event is past, delete it if it’s not archived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dirty="0" smtClean="0">
                <a:ea typeface="+mn-ea"/>
                <a:cs typeface="+mn-cs"/>
              </a:rPr>
              <a:t>Let’s look at the situation: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en-US" dirty="0">
              <a:ea typeface="+mn-ea"/>
              <a:cs typeface="+mn-cs"/>
            </a:endParaRP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en-US" dirty="0" smtClean="0">
                <a:ea typeface="+mn-ea"/>
                <a:cs typeface="+mn-cs"/>
              </a:rPr>
              <a:t>All Event nodes have a checkbox field to mark it as archived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en-US" dirty="0" smtClean="0">
                <a:ea typeface="+mn-ea"/>
                <a:cs typeface="+mn-cs"/>
              </a:rPr>
              <a:t>Some events contain PII and need to deleted from the site.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en-US" dirty="0" smtClean="0">
                <a:ea typeface="+mn-ea"/>
                <a:cs typeface="+mn-cs"/>
              </a:rPr>
              <a:t>The client wants to be engaged in the process.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en-US" dirty="0" smtClean="0">
                <a:ea typeface="+mn-ea"/>
              </a:rPr>
              <a:t>Gave them an easy to understand interface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en-US" smtClean="0">
                <a:ea typeface="+mn-ea"/>
              </a:rPr>
              <a:t>Added benefit </a:t>
            </a:r>
            <a:r>
              <a:rPr lang="en-US" dirty="0" smtClean="0">
                <a:ea typeface="+mn-ea"/>
              </a:rPr>
              <a:t>of ease when passing to next developer.</a:t>
            </a:r>
            <a:endParaRPr lang="en-US" dirty="0">
              <a:ea typeface="+mn-ea"/>
            </a:endParaRP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en-US" dirty="0" smtClean="0">
              <a:ea typeface="+mn-ea"/>
              <a:cs typeface="+mn-cs"/>
            </a:endParaRP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en-US" dirty="0">
              <a:ea typeface="+mn-ea"/>
              <a:cs typeface="+mn-cs"/>
            </a:endParaRP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400" dirty="0"/>
              <a:t>Using the Views Rules Module: Another </a:t>
            </a:r>
            <a:r>
              <a:rPr lang="en-US" sz="1400" dirty="0" smtClean="0"/>
              <a:t>example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882640" y="5724525"/>
            <a:ext cx="3020060" cy="1095375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Scenario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84528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Once an event is past, delete it if it’s not archived</a:t>
            </a:r>
          </a:p>
        </p:txBody>
      </p:sp>
      <p:sp>
        <p:nvSpPr>
          <p:cNvPr id="532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w Cen MT" charset="0"/>
              </a:rPr>
              <a:t>Two Triggers</a:t>
            </a:r>
          </a:p>
          <a:p>
            <a:pPr lvl="1" eaLnBrk="1" hangingPunct="1"/>
            <a:r>
              <a:rPr lang="en-US">
                <a:latin typeface="Tw Cen MT" charset="0"/>
              </a:rPr>
              <a:t>Cron Maintenance task are performed</a:t>
            </a:r>
          </a:p>
          <a:p>
            <a:pPr eaLnBrk="1" hangingPunct="1"/>
            <a:r>
              <a:rPr lang="en-US">
                <a:latin typeface="Tw Cen MT" charset="0"/>
              </a:rPr>
              <a:t>No Conditions</a:t>
            </a:r>
          </a:p>
          <a:p>
            <a:pPr eaLnBrk="1" hangingPunct="1"/>
            <a:r>
              <a:rPr lang="en-US">
                <a:latin typeface="Tw Cen MT" charset="0"/>
              </a:rPr>
              <a:t>One Action</a:t>
            </a:r>
          </a:p>
          <a:p>
            <a:pPr lvl="1" eaLnBrk="1" hangingPunct="1"/>
            <a:r>
              <a:rPr lang="en-US">
                <a:latin typeface="Tw Cen MT" charset="0"/>
              </a:rPr>
              <a:t>Load a VBO view</a:t>
            </a:r>
          </a:p>
          <a:p>
            <a:pPr eaLnBrk="1" hangingPunct="1"/>
            <a:r>
              <a:rPr lang="en-US">
                <a:latin typeface="Tw Cen MT" charset="0"/>
              </a:rPr>
              <a:t>One Loop</a:t>
            </a:r>
          </a:p>
          <a:p>
            <a:pPr lvl="1" eaLnBrk="1" hangingPunct="1"/>
            <a:r>
              <a:rPr lang="en-US">
                <a:latin typeface="Tw Cen MT" charset="0"/>
              </a:rPr>
              <a:t>Delete all entitles from that loaded VBO view</a:t>
            </a:r>
          </a:p>
          <a:p>
            <a:pPr lvl="1" eaLnBrk="1" hangingPunct="1"/>
            <a:endParaRPr lang="en-US">
              <a:latin typeface="Tw Cen MT" charset="0"/>
            </a:endParaRPr>
          </a:p>
          <a:p>
            <a:pPr lvl="1" eaLnBrk="1" hangingPunct="1"/>
            <a:endParaRPr lang="en-US">
              <a:latin typeface="Tw Cen MT" charset="0"/>
            </a:endParaRPr>
          </a:p>
          <a:p>
            <a:pPr eaLnBrk="1" hangingPunct="1"/>
            <a:endParaRPr lang="en-US">
              <a:latin typeface="Tw Cen MT" charset="0"/>
            </a:endParaRPr>
          </a:p>
          <a:p>
            <a:pPr eaLnBrk="1" hangingPunct="1"/>
            <a:endParaRPr lang="en-US">
              <a:latin typeface="Tw Cen MT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251" name="Picture 2" descr="VBO non-screensho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338" y="47625"/>
            <a:ext cx="9144001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Box 3"/>
          <p:cNvSpPr txBox="1">
            <a:spLocks noChangeArrowheads="1"/>
          </p:cNvSpPr>
          <p:nvPr/>
        </p:nvSpPr>
        <p:spPr bwMode="auto">
          <a:xfrm>
            <a:off x="5526088" y="892175"/>
            <a:ext cx="29448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FF0000"/>
                </a:solidFill>
              </a:rPr>
              <a:t>What a view!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882640" y="5724525"/>
            <a:ext cx="3020060" cy="1095375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Scenario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67892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Once an event is past, delete it if it’s not archived</a:t>
            </a:r>
          </a:p>
        </p:txBody>
      </p:sp>
      <p:sp>
        <p:nvSpPr>
          <p:cNvPr id="542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w Cen MT" charset="0"/>
              </a:rPr>
              <a:t>One Trigger</a:t>
            </a:r>
          </a:p>
          <a:p>
            <a:pPr lvl="1" eaLnBrk="1" hangingPunct="1"/>
            <a:r>
              <a:rPr lang="en-US">
                <a:latin typeface="Tw Cen MT" charset="0"/>
              </a:rPr>
              <a:t>Cron Maintenance task are performed</a:t>
            </a:r>
          </a:p>
          <a:p>
            <a:pPr eaLnBrk="1" hangingPunct="1"/>
            <a:r>
              <a:rPr lang="en-US">
                <a:latin typeface="Tw Cen MT" charset="0"/>
              </a:rPr>
              <a:t>No Conditions</a:t>
            </a:r>
          </a:p>
          <a:p>
            <a:pPr eaLnBrk="1" hangingPunct="1"/>
            <a:r>
              <a:rPr lang="en-US">
                <a:latin typeface="Tw Cen MT" charset="0"/>
              </a:rPr>
              <a:t>One Action</a:t>
            </a:r>
          </a:p>
          <a:p>
            <a:pPr lvl="1" eaLnBrk="1" hangingPunct="1"/>
            <a:r>
              <a:rPr lang="en-US">
                <a:latin typeface="Tw Cen MT" charset="0"/>
              </a:rPr>
              <a:t>Load that VBO view</a:t>
            </a:r>
          </a:p>
          <a:p>
            <a:pPr lvl="2" eaLnBrk="1" hangingPunct="1"/>
            <a:r>
              <a:rPr lang="en-US">
                <a:latin typeface="Tw Cen MT" charset="0"/>
              </a:rPr>
              <a:t>Comes with Views Rules Module</a:t>
            </a:r>
          </a:p>
          <a:p>
            <a:pPr eaLnBrk="1" hangingPunct="1"/>
            <a:r>
              <a:rPr lang="en-US">
                <a:latin typeface="Tw Cen MT" charset="0"/>
              </a:rPr>
              <a:t>One Loop</a:t>
            </a:r>
          </a:p>
          <a:p>
            <a:pPr lvl="1" eaLnBrk="1" hangingPunct="1"/>
            <a:r>
              <a:rPr lang="en-US">
                <a:latin typeface="Tw Cen MT" charset="0"/>
              </a:rPr>
              <a:t>Delete all entitles in that VBO view</a:t>
            </a:r>
          </a:p>
          <a:p>
            <a:pPr lvl="1" eaLnBrk="1" hangingPunct="1"/>
            <a:endParaRPr lang="en-US">
              <a:latin typeface="Tw Cen MT" charset="0"/>
            </a:endParaRPr>
          </a:p>
          <a:p>
            <a:pPr lvl="1" eaLnBrk="1" hangingPunct="1"/>
            <a:endParaRPr lang="en-US">
              <a:latin typeface="Tw Cen MT" charset="0"/>
            </a:endParaRPr>
          </a:p>
          <a:p>
            <a:pPr eaLnBrk="1" hangingPunct="1"/>
            <a:endParaRPr lang="en-US">
              <a:latin typeface="Tw Cen MT" charset="0"/>
            </a:endParaRPr>
          </a:p>
          <a:p>
            <a:pPr eaLnBrk="1" hangingPunct="1"/>
            <a:endParaRPr lang="en-US">
              <a:latin typeface="Tw Cen MT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400" dirty="0"/>
              <a:t>Using the Views Rules Module: Another </a:t>
            </a:r>
            <a:r>
              <a:rPr lang="en-US" sz="1400" dirty="0" smtClean="0"/>
              <a:t>example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882640" y="5724525"/>
            <a:ext cx="3020060" cy="1095375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Scenario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25752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Once an event is past, check it to see if it’s archived</a:t>
            </a:r>
          </a:p>
        </p:txBody>
      </p:sp>
      <p:sp>
        <p:nvSpPr>
          <p:cNvPr id="552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w Cen MT" charset="0"/>
              </a:rPr>
              <a:t>Two Triggers</a:t>
            </a:r>
          </a:p>
          <a:p>
            <a:pPr lvl="1" eaLnBrk="1" hangingPunct="1"/>
            <a:r>
              <a:rPr lang="en-US">
                <a:latin typeface="Tw Cen MT" charset="0"/>
              </a:rPr>
              <a:t>Cron Maintenance task are performed</a:t>
            </a:r>
          </a:p>
          <a:p>
            <a:pPr eaLnBrk="1" hangingPunct="1"/>
            <a:r>
              <a:rPr lang="en-US">
                <a:latin typeface="Tw Cen MT" charset="0"/>
              </a:rPr>
              <a:t>No Conditions</a:t>
            </a:r>
          </a:p>
          <a:p>
            <a:pPr eaLnBrk="1" hangingPunct="1"/>
            <a:r>
              <a:rPr lang="en-US">
                <a:latin typeface="Tw Cen MT" charset="0"/>
              </a:rPr>
              <a:t>One Action</a:t>
            </a:r>
          </a:p>
          <a:p>
            <a:pPr lvl="1" eaLnBrk="1" hangingPunct="1"/>
            <a:r>
              <a:rPr lang="en-US">
                <a:latin typeface="Tw Cen MT" charset="0"/>
              </a:rPr>
              <a:t>Load a VBO view</a:t>
            </a:r>
          </a:p>
          <a:p>
            <a:pPr eaLnBrk="1" hangingPunct="1"/>
            <a:r>
              <a:rPr lang="en-US">
                <a:latin typeface="Tw Cen MT" charset="0"/>
              </a:rPr>
              <a:t>One Loop</a:t>
            </a:r>
          </a:p>
          <a:p>
            <a:pPr lvl="1" eaLnBrk="1" hangingPunct="1"/>
            <a:r>
              <a:rPr lang="en-US">
                <a:latin typeface="Tw Cen MT" charset="0"/>
              </a:rPr>
              <a:t>Delete all entitles from that loaded VBO view</a:t>
            </a:r>
          </a:p>
          <a:p>
            <a:pPr lvl="1" eaLnBrk="1" hangingPunct="1"/>
            <a:endParaRPr lang="en-US">
              <a:latin typeface="Tw Cen MT" charset="0"/>
            </a:endParaRPr>
          </a:p>
          <a:p>
            <a:pPr lvl="1" eaLnBrk="1" hangingPunct="1"/>
            <a:endParaRPr lang="en-US">
              <a:latin typeface="Tw Cen MT" charset="0"/>
            </a:endParaRPr>
          </a:p>
          <a:p>
            <a:pPr eaLnBrk="1" hangingPunct="1"/>
            <a:endParaRPr lang="en-US">
              <a:latin typeface="Tw Cen MT" charset="0"/>
            </a:endParaRPr>
          </a:p>
          <a:p>
            <a:pPr eaLnBrk="1" hangingPunct="1"/>
            <a:endParaRPr lang="en-US">
              <a:latin typeface="Tw Cen MT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5299" name="Picture 2" descr="rule-delete-non-archiv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0"/>
            <a:ext cx="8618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Box 3"/>
          <p:cNvSpPr txBox="1">
            <a:spLocks noChangeArrowheads="1"/>
          </p:cNvSpPr>
          <p:nvPr/>
        </p:nvSpPr>
        <p:spPr bwMode="auto">
          <a:xfrm>
            <a:off x="4044950" y="393700"/>
            <a:ext cx="49101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>
                <a:solidFill>
                  <a:srgbClr val="FF0000"/>
                </a:solidFill>
              </a:rPr>
              <a:t>Lets loop a rule through it!</a:t>
            </a:r>
            <a:endParaRPr lang="en-US" sz="180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882640" y="5724525"/>
            <a:ext cx="3020060" cy="1095375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Scenario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43602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7928" y="2559050"/>
            <a:ext cx="3770312" cy="1362075"/>
          </a:xfrm>
        </p:spPr>
        <p:txBody>
          <a:bodyPr/>
          <a:lstStyle/>
          <a:p>
            <a:r>
              <a:rPr lang="en-US" sz="4000" dirty="0"/>
              <a:t>Scenario </a:t>
            </a:r>
            <a:r>
              <a:rPr lang="en-US" sz="4000" dirty="0" smtClean="0"/>
              <a:t>6:</a:t>
            </a:r>
            <a:r>
              <a:rPr lang="en-US" sz="4000" u="sng" dirty="0"/>
              <a:t/>
            </a:r>
            <a:br>
              <a:rPr lang="en-US" sz="4000" u="sng" dirty="0"/>
            </a:b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18808" y="3927478"/>
            <a:ext cx="6401752" cy="901698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How to use conditional rules to save business users tedious work</a:t>
            </a:r>
            <a:endParaRPr lang="en-US" sz="2800" dirty="0"/>
          </a:p>
        </p:txBody>
      </p:sp>
      <p:pic>
        <p:nvPicPr>
          <p:cNvPr id="5" name="Picture 2" descr="hgf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145" y="1253490"/>
            <a:ext cx="307657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01306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Samantha-whos-the-boss-2283129-320-2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4290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ular Callout 4"/>
          <p:cNvSpPr/>
          <p:nvPr/>
        </p:nvSpPr>
        <p:spPr>
          <a:xfrm>
            <a:off x="3399358" y="1602716"/>
            <a:ext cx="5534029" cy="2842006"/>
          </a:xfrm>
          <a:prstGeom prst="wedgeRectCallout">
            <a:avLst>
              <a:gd name="adj1" fmla="val -40625"/>
              <a:gd name="adj2" fmla="val 96431"/>
            </a:avLst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“If you create an event tagged as planning, I want to create a resource, if you create an event tagged as seminar, I want to create an article” </a:t>
            </a:r>
          </a:p>
        </p:txBody>
      </p:sp>
      <p:sp>
        <p:nvSpPr>
          <p:cNvPr id="573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+mj-lt"/>
              </a:rPr>
              <a:t>Conditional Rules Module in action!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400" dirty="0"/>
              <a:t>Conditional Rules Module in action!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983864" y="5762625"/>
            <a:ext cx="2986953" cy="1095375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Scenario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60294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+mj-lt"/>
              </a:rPr>
              <a:t>Creating corresponding content</a:t>
            </a:r>
          </a:p>
        </p:txBody>
      </p:sp>
      <p:sp>
        <p:nvSpPr>
          <p:cNvPr id="583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w Cen MT" charset="0"/>
              </a:rPr>
              <a:t>One Trigger</a:t>
            </a:r>
          </a:p>
          <a:p>
            <a:pPr lvl="1" eaLnBrk="1" hangingPunct="1"/>
            <a:r>
              <a:rPr lang="en-US" dirty="0">
                <a:latin typeface="Tw Cen MT" charset="0"/>
              </a:rPr>
              <a:t>Content is saved</a:t>
            </a:r>
          </a:p>
          <a:p>
            <a:pPr eaLnBrk="1" hangingPunct="1"/>
            <a:r>
              <a:rPr lang="en-US" dirty="0">
                <a:latin typeface="Tw Cen MT" charset="0"/>
              </a:rPr>
              <a:t>One Condition</a:t>
            </a:r>
          </a:p>
          <a:p>
            <a:pPr lvl="1" eaLnBrk="1" hangingPunct="1"/>
            <a:r>
              <a:rPr lang="en-US" dirty="0">
                <a:latin typeface="Tw Cen MT" charset="0"/>
              </a:rPr>
              <a:t>Content is of type</a:t>
            </a:r>
          </a:p>
          <a:p>
            <a:pPr eaLnBrk="1" hangingPunct="1"/>
            <a:r>
              <a:rPr lang="en-US" dirty="0">
                <a:latin typeface="Tw Cen MT" charset="0"/>
              </a:rPr>
              <a:t>One Action</a:t>
            </a:r>
          </a:p>
          <a:p>
            <a:pPr lvl="1" eaLnBrk="1" hangingPunct="1"/>
            <a:r>
              <a:rPr lang="en-US" dirty="0">
                <a:latin typeface="Tw Cen MT" charset="0"/>
              </a:rPr>
              <a:t>Conditional with two if statements</a:t>
            </a:r>
          </a:p>
          <a:p>
            <a:pPr lvl="2" eaLnBrk="1" hangingPunct="1"/>
            <a:r>
              <a:rPr lang="en-US" dirty="0">
                <a:latin typeface="Tw Cen MT" charset="0"/>
              </a:rPr>
              <a:t>If event is planning meeting make resource</a:t>
            </a:r>
          </a:p>
          <a:p>
            <a:pPr lvl="2" eaLnBrk="1" hangingPunct="1"/>
            <a:r>
              <a:rPr lang="en-US" dirty="0">
                <a:latin typeface="Tw Cen MT" charset="0"/>
              </a:rPr>
              <a:t>If(else) event is seminar make article</a:t>
            </a:r>
          </a:p>
          <a:p>
            <a:pPr lvl="1" eaLnBrk="1" hangingPunct="1"/>
            <a:endParaRPr lang="en-US" dirty="0">
              <a:latin typeface="Tw Cen MT" charset="0"/>
            </a:endParaRPr>
          </a:p>
          <a:p>
            <a:pPr eaLnBrk="1" hangingPunct="1"/>
            <a:endParaRPr lang="en-US" dirty="0">
              <a:latin typeface="Tw Cen MT" charset="0"/>
            </a:endParaRPr>
          </a:p>
          <a:p>
            <a:pPr eaLnBrk="1" hangingPunct="1"/>
            <a:endParaRPr lang="en-US" dirty="0">
              <a:latin typeface="Tw Cen MT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400" dirty="0"/>
              <a:t>Conditional Rules Module in action!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983864" y="5762625"/>
            <a:ext cx="2986953" cy="1095375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Scenario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27048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w Cen MT" charset="0"/>
              </a:rPr>
              <a:t>Creating corresponding content</a:t>
            </a:r>
          </a:p>
        </p:txBody>
      </p:sp>
      <p:sp>
        <p:nvSpPr>
          <p:cNvPr id="5939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w Cen MT" charset="0"/>
              </a:rPr>
              <a:t>One Trigger</a:t>
            </a:r>
          </a:p>
          <a:p>
            <a:pPr lvl="1" eaLnBrk="1" hangingPunct="1"/>
            <a:r>
              <a:rPr lang="en-US">
                <a:latin typeface="Tw Cen MT" charset="0"/>
              </a:rPr>
              <a:t>Content is saved</a:t>
            </a:r>
          </a:p>
          <a:p>
            <a:pPr eaLnBrk="1" hangingPunct="1"/>
            <a:r>
              <a:rPr lang="en-US">
                <a:latin typeface="Tw Cen MT" charset="0"/>
              </a:rPr>
              <a:t>One Condition</a:t>
            </a:r>
          </a:p>
          <a:p>
            <a:pPr lvl="1" eaLnBrk="1" hangingPunct="1"/>
            <a:r>
              <a:rPr lang="en-US">
                <a:latin typeface="Tw Cen MT" charset="0"/>
              </a:rPr>
              <a:t>Content is of type</a:t>
            </a:r>
          </a:p>
          <a:p>
            <a:pPr eaLnBrk="1" hangingPunct="1"/>
            <a:r>
              <a:rPr lang="en-US">
                <a:latin typeface="Tw Cen MT" charset="0"/>
              </a:rPr>
              <a:t>One Action</a:t>
            </a:r>
          </a:p>
          <a:p>
            <a:pPr lvl="1" eaLnBrk="1" hangingPunct="1"/>
            <a:r>
              <a:rPr lang="en-US">
                <a:latin typeface="Tw Cen MT" charset="0"/>
              </a:rPr>
              <a:t>Conditional with two if statements</a:t>
            </a:r>
          </a:p>
          <a:p>
            <a:pPr lvl="2" eaLnBrk="1" hangingPunct="1"/>
            <a:r>
              <a:rPr lang="en-US">
                <a:latin typeface="Tw Cen MT" charset="0"/>
              </a:rPr>
              <a:t>If event is planning meeting make resource</a:t>
            </a:r>
          </a:p>
          <a:p>
            <a:pPr lvl="2" eaLnBrk="1" hangingPunct="1"/>
            <a:r>
              <a:rPr lang="en-US">
                <a:latin typeface="Tw Cen MT" charset="0"/>
              </a:rPr>
              <a:t>If(else) event is seminar make article</a:t>
            </a:r>
          </a:p>
          <a:p>
            <a:pPr lvl="1" eaLnBrk="1" hangingPunct="1"/>
            <a:endParaRPr lang="en-US">
              <a:latin typeface="Tw Cen MT" charset="0"/>
            </a:endParaRPr>
          </a:p>
          <a:p>
            <a:pPr eaLnBrk="1" hangingPunct="1"/>
            <a:endParaRPr lang="en-US">
              <a:latin typeface="Tw Cen MT" charset="0"/>
            </a:endParaRPr>
          </a:p>
          <a:p>
            <a:pPr eaLnBrk="1" hangingPunct="1"/>
            <a:endParaRPr lang="en-US">
              <a:latin typeface="Tw Cen MT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400" dirty="0"/>
              <a:t>Conditional Rules Module in action!</a:t>
            </a:r>
          </a:p>
        </p:txBody>
      </p:sp>
      <p:pic>
        <p:nvPicPr>
          <p:cNvPr id="59395" name="Picture 2" descr="rulesscreensshot-conditio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600"/>
            <a:ext cx="9144000" cy="614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TextBox 3"/>
          <p:cNvSpPr txBox="1">
            <a:spLocks noChangeArrowheads="1"/>
          </p:cNvSpPr>
          <p:nvPr/>
        </p:nvSpPr>
        <p:spPr bwMode="auto">
          <a:xfrm>
            <a:off x="6145213" y="401638"/>
            <a:ext cx="27955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>
                <a:solidFill>
                  <a:srgbClr val="FF0000"/>
                </a:solidFill>
              </a:rPr>
              <a:t>Here’s The Rule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983864" y="5762625"/>
            <a:ext cx="2986953" cy="1095375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Scenario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08125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4000" y="519545"/>
            <a:ext cx="8701548" cy="658091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Use Conditional Rules to cut down on your Reaction Rules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60417" name="Content Placeholder 3" descr="Screen Shot 2013-08-14 at 12.54.23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" r="1030"/>
          <a:stretch>
            <a:fillRect/>
          </a:stretch>
        </p:blipFill>
        <p:spPr/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400" dirty="0"/>
              <a:t>Conditional Rules Module in action!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2702561" y="1571416"/>
            <a:ext cx="6004560" cy="1280348"/>
          </a:xfrm>
          <a:prstGeom prst="wedgeRectCallout">
            <a:avLst>
              <a:gd name="adj1" fmla="val -6401"/>
              <a:gd name="adj2" fmla="val 106874"/>
            </a:avLst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”Holy Crapoli!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Look at all these reaction rules! </a:t>
            </a:r>
          </a:p>
        </p:txBody>
      </p:sp>
      <p:pic>
        <p:nvPicPr>
          <p:cNvPr id="60422" name="Picture 8" descr="images (8)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2782888"/>
            <a:ext cx="28067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962743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+mj-lt"/>
              </a:rPr>
              <a:t>By default, Drupal is the boss</a:t>
            </a:r>
          </a:p>
        </p:txBody>
      </p:sp>
      <p:pic>
        <p:nvPicPr>
          <p:cNvPr id="16386" name="Content Placeholder 3" descr="show drupal who is boss.png"/>
          <p:cNvPicPr preferRelativeResize="0"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085" r="-66085"/>
          <a:stretch>
            <a:fillRect/>
          </a:stretch>
        </p:blipFill>
        <p:spPr>
          <a:xfrm>
            <a:off x="0" y="1100260"/>
            <a:ext cx="8699500" cy="5156200"/>
          </a:xfrm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28174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+mj-lt"/>
              </a:rPr>
              <a:t>Use Rules with other modules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sz="4800" dirty="0" smtClean="0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rPr>
              <a:t>Workbench</a:t>
            </a:r>
            <a:r>
              <a:rPr lang="en-US" sz="2000" dirty="0" smtClean="0">
                <a:solidFill>
                  <a:srgbClr val="008000"/>
                </a:solidFill>
                <a:ea typeface="+mn-ea"/>
                <a:cs typeface="+mn-cs"/>
              </a:rPr>
              <a:t> </a:t>
            </a:r>
            <a:r>
              <a:rPr lang="en-US" sz="5400" dirty="0" smtClean="0">
                <a:solidFill>
                  <a:srgbClr val="008000"/>
                </a:solidFill>
                <a:ea typeface="+mn-ea"/>
                <a:cs typeface="+mn-cs"/>
              </a:rPr>
              <a:t>Webform</a:t>
            </a:r>
            <a:r>
              <a:rPr lang="en-US" dirty="0" smtClean="0">
                <a:solidFill>
                  <a:srgbClr val="008000"/>
                </a:solidFill>
                <a:ea typeface="+mn-ea"/>
                <a:cs typeface="+mn-cs"/>
              </a:rPr>
              <a:t> </a:t>
            </a:r>
            <a:r>
              <a:rPr lang="en-US" sz="6600" dirty="0" smtClean="0">
                <a:solidFill>
                  <a:schemeClr val="accent5">
                    <a:lumMod val="50000"/>
                  </a:schemeClr>
                </a:solidFill>
                <a:ea typeface="+mn-ea"/>
                <a:cs typeface="+mn-cs"/>
              </a:rPr>
              <a:t>Drupal Commerce 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ea typeface="+mn-ea"/>
                <a:cs typeface="+mn-cs"/>
              </a:rPr>
              <a:t>Content Access </a:t>
            </a:r>
            <a:r>
              <a:rPr lang="en-US" sz="6600" dirty="0" smtClean="0">
                <a:solidFill>
                  <a:schemeClr val="accent6">
                    <a:lumMod val="75000"/>
                  </a:schemeClr>
                </a:solidFill>
                <a:ea typeface="+mn-ea"/>
                <a:cs typeface="+mn-cs"/>
              </a:rPr>
              <a:t>Flag</a:t>
            </a:r>
            <a:r>
              <a:rPr lang="en-US" dirty="0">
                <a:ea typeface="+mn-ea"/>
                <a:cs typeface="+mn-cs"/>
              </a:rPr>
              <a:t> </a:t>
            </a:r>
            <a:r>
              <a:rPr lang="en-US" sz="4800" dirty="0" smtClean="0">
                <a:solidFill>
                  <a:srgbClr val="FF0000"/>
                </a:solidFill>
                <a:ea typeface="+mn-ea"/>
                <a:cs typeface="+mn-cs"/>
              </a:rPr>
              <a:t>Organic Groups </a:t>
            </a:r>
            <a:r>
              <a:rPr lang="en-US" sz="5400" dirty="0" smtClean="0">
                <a:solidFill>
                  <a:srgbClr val="000090"/>
                </a:solidFill>
                <a:ea typeface="+mn-ea"/>
                <a:cs typeface="+mn-cs"/>
              </a:rPr>
              <a:t>Token</a:t>
            </a:r>
            <a:r>
              <a:rPr lang="en-US" dirty="0" smtClean="0">
                <a:solidFill>
                  <a:srgbClr val="000090"/>
                </a:solidFill>
                <a:ea typeface="+mn-ea"/>
                <a:cs typeface="+mn-cs"/>
              </a:rPr>
              <a:t> 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ea typeface="+mn-ea"/>
                <a:cs typeface="+mn-cs"/>
              </a:rPr>
              <a:t>Ubercart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4400" dirty="0" smtClean="0">
                <a:solidFill>
                  <a:schemeClr val="bg2">
                    <a:lumMod val="25000"/>
                  </a:schemeClr>
                </a:solidFill>
                <a:ea typeface="+mn-ea"/>
                <a:cs typeface="+mn-cs"/>
              </a:rPr>
              <a:t>Voting</a:t>
            </a:r>
            <a:r>
              <a:rPr lang="en-US" sz="4800" dirty="0" smtClean="0">
                <a:solidFill>
                  <a:schemeClr val="bg2">
                    <a:lumMod val="25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4800" dirty="0" smtClean="0">
                <a:solidFill>
                  <a:schemeClr val="accent5">
                    <a:lumMod val="75000"/>
                  </a:schemeClr>
                </a:solidFill>
                <a:ea typeface="+mn-ea"/>
                <a:cs typeface="+mn-cs"/>
              </a:rPr>
              <a:t>Twitter</a:t>
            </a:r>
            <a:r>
              <a:rPr lang="en-US" sz="4800" dirty="0" smtClean="0">
                <a:ea typeface="+mn-ea"/>
                <a:cs typeface="+mn-cs"/>
              </a:rPr>
              <a:t> </a:t>
            </a:r>
            <a:r>
              <a:rPr lang="en-US" sz="6000" dirty="0" smtClean="0">
                <a:solidFill>
                  <a:schemeClr val="bg2">
                    <a:lumMod val="50000"/>
                  </a:schemeClr>
                </a:solidFill>
                <a:ea typeface="+mn-ea"/>
                <a:cs typeface="+mn-cs"/>
              </a:rPr>
              <a:t>Features</a:t>
            </a:r>
            <a:r>
              <a:rPr lang="en-US" dirty="0" smtClean="0">
                <a:ea typeface="+mn-ea"/>
                <a:cs typeface="+mn-cs"/>
              </a:rPr>
              <a:t> 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ea typeface="+mn-ea"/>
                <a:cs typeface="+mn-cs"/>
              </a:rPr>
              <a:t>Context</a:t>
            </a:r>
            <a:r>
              <a:rPr lang="en-US" dirty="0" smtClean="0">
                <a:ea typeface="+mn-ea"/>
                <a:cs typeface="+mn-cs"/>
              </a:rPr>
              <a:t> </a:t>
            </a:r>
            <a:r>
              <a:rPr lang="en-US" sz="5400" dirty="0" smtClean="0">
                <a:solidFill>
                  <a:srgbClr val="FF0000"/>
                </a:solidFill>
                <a:ea typeface="+mn-ea"/>
                <a:cs typeface="+mn-cs"/>
              </a:rPr>
              <a:t>Message </a:t>
            </a:r>
          </a:p>
          <a:p>
            <a:pPr marL="0" indent="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en-US" dirty="0">
              <a:ea typeface="+mn-ea"/>
              <a:cs typeface="+mn-cs"/>
            </a:endParaRP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400" dirty="0" smtClean="0"/>
              <a:t>Use Rules with other modules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2396562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+mj-lt"/>
              </a:rPr>
              <a:t>In Conclusion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en-US" dirty="0" smtClean="0">
                <a:ea typeface="+mn-ea"/>
                <a:cs typeface="+mn-cs"/>
              </a:rPr>
              <a:t>Basic Rules can do a lot out of the box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en-US" dirty="0" smtClean="0">
                <a:ea typeface="+mn-ea"/>
              </a:rPr>
              <a:t>Sent out specialized emails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en-US" dirty="0" smtClean="0">
                <a:ea typeface="+mn-ea"/>
              </a:rPr>
              <a:t>Automatically fill in fields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en-US" dirty="0" smtClean="0">
                <a:ea typeface="+mn-ea"/>
                <a:cs typeface="+mn-cs"/>
              </a:rPr>
              <a:t>VBO lets us build great admin views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en-US" dirty="0" smtClean="0">
                <a:ea typeface="+mn-ea"/>
              </a:rPr>
              <a:t>Get Business users into act and save developer time.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en-US" dirty="0" smtClean="0">
                <a:ea typeface="+mn-ea"/>
                <a:cs typeface="+mn-cs"/>
              </a:rPr>
              <a:t>Views </a:t>
            </a:r>
            <a:r>
              <a:rPr lang="en-US" dirty="0">
                <a:ea typeface="+mn-ea"/>
                <a:cs typeface="+mn-cs"/>
              </a:rPr>
              <a:t>Rules </a:t>
            </a:r>
            <a:r>
              <a:rPr lang="en-US" dirty="0" smtClean="0">
                <a:ea typeface="+mn-ea"/>
                <a:cs typeface="+mn-cs"/>
              </a:rPr>
              <a:t>Module lets you leverage views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en-US" dirty="0" smtClean="0">
                <a:ea typeface="+mn-ea"/>
              </a:rPr>
              <a:t>Act upon number of results in a view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en-US" dirty="0" smtClean="0">
                <a:ea typeface="+mn-ea"/>
              </a:rPr>
              <a:t>Loop through a view and take action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en-US" dirty="0">
                <a:ea typeface="+mn-ea"/>
                <a:cs typeface="+mn-cs"/>
              </a:rPr>
              <a:t>Conditional Rules </a:t>
            </a:r>
            <a:r>
              <a:rPr lang="en-US" dirty="0" smtClean="0">
                <a:ea typeface="+mn-ea"/>
                <a:cs typeface="+mn-cs"/>
              </a:rPr>
              <a:t>Module lets you branch out your rules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en-US" dirty="0" smtClean="0">
                <a:ea typeface="+mn-ea"/>
              </a:rPr>
              <a:t>Create complicated logic in one rule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en-US" dirty="0" smtClean="0">
                <a:ea typeface="+mn-ea"/>
              </a:rPr>
              <a:t>Reduce strain on your resources by turning reaction rules into components and then acting on those components with a conditional rule.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en-US" dirty="0">
              <a:ea typeface="+mn-ea"/>
              <a:cs typeface="+mn-cs"/>
            </a:endParaRP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 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99926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1101725" y="2565400"/>
            <a:ext cx="3775075" cy="26543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/>
              <a:buNone/>
              <a:defRPr/>
            </a:pPr>
            <a:r>
              <a:rPr lang="en-US" sz="3900" dirty="0" smtClean="0"/>
              <a:t>Rules Module: </a:t>
            </a:r>
          </a:p>
          <a:p>
            <a:pPr>
              <a:buFont typeface="Wingdings"/>
              <a:buNone/>
              <a:defRPr/>
            </a:pPr>
            <a:endParaRPr lang="en-US" dirty="0" smtClean="0"/>
          </a:p>
          <a:p>
            <a:pPr>
              <a:buFont typeface="Wingdings"/>
              <a:buNone/>
              <a:defRPr/>
            </a:pPr>
            <a:r>
              <a:rPr lang="en-US" dirty="0" smtClean="0"/>
              <a:t>Wolfgang Ziegler </a:t>
            </a:r>
          </a:p>
          <a:p>
            <a:pPr>
              <a:buFont typeface="Wingdings"/>
              <a:buNone/>
              <a:defRPr/>
            </a:pPr>
            <a:r>
              <a:rPr lang="en-US" dirty="0" smtClean="0"/>
              <a:t>         (</a:t>
            </a:r>
            <a:r>
              <a:rPr lang="en-US" dirty="0" err="1" smtClean="0"/>
              <a:t>fago</a:t>
            </a:r>
            <a:r>
              <a:rPr lang="en-US" dirty="0" smtClean="0"/>
              <a:t>)                        </a:t>
            </a:r>
          </a:p>
          <a:p>
            <a:pPr>
              <a:buFont typeface="Wingdings"/>
              <a:buNone/>
              <a:defRPr/>
            </a:pPr>
            <a:r>
              <a:rPr lang="en-US" dirty="0" smtClean="0"/>
              <a:t>    </a:t>
            </a:r>
            <a:endParaRPr lang="en-US" dirty="0"/>
          </a:p>
        </p:txBody>
      </p:sp>
      <p:pic>
        <p:nvPicPr>
          <p:cNvPr id="8" name="Picture 5" descr="fa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248" y="4030663"/>
            <a:ext cx="1846262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13080" y="959168"/>
            <a:ext cx="7772400" cy="846137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cap="all">
                <a:solidFill>
                  <a:srgbClr val="FFFFFF"/>
                </a:solidFill>
                <a:latin typeface="Franklin Gothic Medium"/>
                <a:ea typeface="+mj-ea"/>
                <a:cs typeface="Franklin Gothic Medium"/>
              </a:defRPr>
            </a:lvl1pPr>
          </a:lstStyle>
          <a:p>
            <a:pPr>
              <a:defRPr/>
            </a:pPr>
            <a:r>
              <a:rPr lang="en-US" smtClean="0">
                <a:cs typeface="+mj-cs"/>
              </a:rPr>
              <a:t>Special Thanks to these folks</a:t>
            </a:r>
            <a:endParaRPr lang="en-US" dirty="0">
              <a:cs typeface="+mj-cs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6212205" y="1600200"/>
            <a:ext cx="2078355" cy="26543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/>
              <a:buNone/>
              <a:defRPr/>
            </a:pPr>
            <a:r>
              <a:rPr lang="en-US" dirty="0" smtClean="0"/>
              <a:t>Klaus Purer</a:t>
            </a:r>
          </a:p>
          <a:p>
            <a:pPr>
              <a:buFont typeface="Wingdings"/>
              <a:buNone/>
              <a:defRPr/>
            </a:pPr>
            <a:r>
              <a:rPr lang="en-US" dirty="0" smtClean="0"/>
              <a:t>    (</a:t>
            </a:r>
            <a:r>
              <a:rPr lang="en-US" dirty="0" err="1" smtClean="0"/>
              <a:t>klausi</a:t>
            </a:r>
            <a:r>
              <a:rPr lang="en-US" dirty="0" smtClean="0"/>
              <a:t>)</a:t>
            </a:r>
          </a:p>
          <a:p>
            <a:pPr>
              <a:buFont typeface="Wingdings"/>
              <a:buNone/>
              <a:defRPr/>
            </a:pPr>
            <a:endParaRPr lang="en-US" dirty="0" smtClean="0"/>
          </a:p>
          <a:p>
            <a:pPr>
              <a:buFont typeface="Wingdings"/>
              <a:buNone/>
              <a:defRPr/>
            </a:pPr>
            <a:r>
              <a:rPr lang="en-US" dirty="0" smtClean="0"/>
              <a:t>    </a:t>
            </a:r>
            <a:endParaRPr lang="en-US" dirty="0"/>
          </a:p>
        </p:txBody>
      </p:sp>
      <p:pic>
        <p:nvPicPr>
          <p:cNvPr id="11" name="Picture 4" descr="klausi_small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080" y="2547303"/>
            <a:ext cx="1685925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800140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513080" y="959168"/>
            <a:ext cx="7772400" cy="846137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cap="all">
                <a:solidFill>
                  <a:srgbClr val="FFFFFF"/>
                </a:solidFill>
                <a:latin typeface="Franklin Gothic Medium"/>
                <a:ea typeface="+mj-ea"/>
                <a:cs typeface="Franklin Gothic Medium"/>
              </a:defRPr>
            </a:lvl1pPr>
          </a:lstStyle>
          <a:p>
            <a:pPr>
              <a:defRPr/>
            </a:pPr>
            <a:r>
              <a:rPr lang="en-US" smtClean="0">
                <a:cs typeface="+mj-cs"/>
              </a:rPr>
              <a:t>Special Thanks to these folks</a:t>
            </a:r>
            <a:endParaRPr lang="en-US" dirty="0">
              <a:cs typeface="+mj-cs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101725" y="2727960"/>
            <a:ext cx="3775075" cy="2654300"/>
          </a:xfrm>
          <a:prstGeom prst="rect">
            <a:avLst/>
          </a:prstGeom>
        </p:spPr>
        <p:txBody>
          <a:bodyPr anchor="t">
            <a:normAutofit fontScale="775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latin typeface="Tw Cen MT" charset="0"/>
              </a:rPr>
              <a:t>Views Bulk Operations Module:</a:t>
            </a:r>
          </a:p>
          <a:p>
            <a:endParaRPr lang="en-US" sz="4000" dirty="0">
              <a:latin typeface="Tw Cen MT" charset="0"/>
            </a:endParaRPr>
          </a:p>
          <a:p>
            <a:r>
              <a:rPr lang="en-US" sz="4000" dirty="0" err="1">
                <a:latin typeface="Tw Cen MT" charset="0"/>
              </a:rPr>
              <a:t>Karim</a:t>
            </a:r>
            <a:r>
              <a:rPr lang="en-US" sz="4000" dirty="0">
                <a:latin typeface="Tw Cen MT" charset="0"/>
              </a:rPr>
              <a:t> </a:t>
            </a:r>
            <a:r>
              <a:rPr lang="en-US" sz="4000" dirty="0" err="1">
                <a:latin typeface="Tw Cen MT" charset="0"/>
              </a:rPr>
              <a:t>Ratib</a:t>
            </a:r>
            <a:endParaRPr lang="en-US" sz="4000" dirty="0">
              <a:latin typeface="Tw Cen MT" charset="0"/>
            </a:endParaRPr>
          </a:p>
          <a:p>
            <a:r>
              <a:rPr lang="en-US" sz="4000" dirty="0">
                <a:latin typeface="Tw Cen MT" charset="0"/>
              </a:rPr>
              <a:t>(INFOJUNKIE)</a:t>
            </a:r>
          </a:p>
          <a:p>
            <a:pPr>
              <a:buFont typeface="Wingdings"/>
              <a:buNone/>
              <a:defRPr/>
            </a:pPr>
            <a:r>
              <a:rPr lang="en-US" dirty="0" smtClean="0"/>
              <a:t>    </a:t>
            </a:r>
            <a:endParaRPr lang="en-US" dirty="0"/>
          </a:p>
        </p:txBody>
      </p:sp>
      <p:pic>
        <p:nvPicPr>
          <p:cNvPr id="17" name="Picture 5" descr="karim rati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323" y="2097405"/>
            <a:ext cx="2446337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697851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513080" y="959168"/>
            <a:ext cx="7772400" cy="846137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cap="all">
                <a:solidFill>
                  <a:srgbClr val="FFFFFF"/>
                </a:solidFill>
                <a:latin typeface="Franklin Gothic Medium"/>
                <a:ea typeface="+mj-ea"/>
                <a:cs typeface="Franklin Gothic Medium"/>
              </a:defRPr>
            </a:lvl1pPr>
          </a:lstStyle>
          <a:p>
            <a:pPr>
              <a:defRPr/>
            </a:pPr>
            <a:r>
              <a:rPr lang="en-US" smtClean="0">
                <a:cs typeface="+mj-cs"/>
              </a:rPr>
              <a:t>Special Thanks to these folks</a:t>
            </a:r>
            <a:endParaRPr lang="en-US" dirty="0">
              <a:cs typeface="+mj-cs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101725" y="2727960"/>
            <a:ext cx="3775075" cy="2654300"/>
          </a:xfrm>
          <a:prstGeom prst="rect">
            <a:avLst/>
          </a:prstGeom>
        </p:spPr>
        <p:txBody>
          <a:bodyPr anchor="t">
            <a:normAutofit fontScale="700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4000" dirty="0"/>
              <a:t>Views Rules Module &amp;</a:t>
            </a:r>
          </a:p>
          <a:p>
            <a:pPr>
              <a:defRPr/>
            </a:pPr>
            <a:r>
              <a:rPr lang="en-US" sz="4000" dirty="0"/>
              <a:t>Conditional Rules Module</a:t>
            </a:r>
          </a:p>
          <a:p>
            <a:endParaRPr lang="en-US" sz="4000" dirty="0">
              <a:latin typeface="Tw Cen MT" charset="0"/>
            </a:endParaRPr>
          </a:p>
          <a:p>
            <a:pPr>
              <a:defRPr/>
            </a:pPr>
            <a:r>
              <a:rPr lang="en-US" sz="2400" dirty="0" err="1"/>
              <a:t>Taihao</a:t>
            </a:r>
            <a:r>
              <a:rPr lang="en-US" sz="2400" dirty="0"/>
              <a:t> Zhang (</a:t>
            </a:r>
            <a:r>
              <a:rPr lang="en-US" sz="2400" dirty="0" err="1"/>
              <a:t>zhangtaihao</a:t>
            </a:r>
            <a:r>
              <a:rPr lang="en-US" sz="2400" dirty="0"/>
              <a:t>)</a:t>
            </a:r>
          </a:p>
          <a:p>
            <a:pPr>
              <a:buFont typeface="Wingdings"/>
              <a:buNone/>
              <a:defRPr/>
            </a:pPr>
            <a:r>
              <a:rPr lang="en-US" dirty="0" smtClean="0"/>
              <a:t>    </a:t>
            </a:r>
            <a:endParaRPr lang="en-US" dirty="0"/>
          </a:p>
        </p:txBody>
      </p:sp>
      <p:pic>
        <p:nvPicPr>
          <p:cNvPr id="5" name="Picture 2" descr="Taihao Zha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358" y="2466975"/>
            <a:ext cx="2674937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656701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513080" y="959168"/>
            <a:ext cx="7772400" cy="846137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cap="all">
                <a:solidFill>
                  <a:srgbClr val="FFFFFF"/>
                </a:solidFill>
                <a:latin typeface="Franklin Gothic Medium"/>
                <a:ea typeface="+mj-ea"/>
                <a:cs typeface="Franklin Gothic Medium"/>
              </a:defRPr>
            </a:lvl1pPr>
          </a:lstStyle>
          <a:p>
            <a:pPr>
              <a:defRPr/>
            </a:pPr>
            <a:r>
              <a:rPr lang="en-US" smtClean="0">
                <a:cs typeface="+mj-cs"/>
              </a:rPr>
              <a:t>Special Thanks to these folks</a:t>
            </a:r>
            <a:endParaRPr lang="en-US" dirty="0">
              <a:cs typeface="+mj-cs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101725" y="2727960"/>
            <a:ext cx="3775075" cy="2654300"/>
          </a:xfrm>
          <a:prstGeom prst="rect">
            <a:avLst/>
          </a:prstGeom>
        </p:spPr>
        <p:txBody>
          <a:bodyPr anchor="t">
            <a:normAutofit fontScale="850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latin typeface="Tw Cen MT" charset="0"/>
              </a:rPr>
              <a:t>Rules Tutorials</a:t>
            </a:r>
          </a:p>
          <a:p>
            <a:endParaRPr lang="en-US" sz="3200" dirty="0">
              <a:latin typeface="Tw Cen MT" charset="0"/>
            </a:endParaRPr>
          </a:p>
          <a:p>
            <a:endParaRPr lang="en-US" sz="3200" dirty="0">
              <a:latin typeface="Tw Cen MT" charset="0"/>
            </a:endParaRPr>
          </a:p>
          <a:p>
            <a:r>
              <a:rPr lang="en-US" sz="3200" dirty="0">
                <a:latin typeface="Tw Cen MT" charset="0"/>
              </a:rPr>
              <a:t>Johan Falk</a:t>
            </a:r>
          </a:p>
          <a:p>
            <a:r>
              <a:rPr lang="en-US" sz="3200" dirty="0">
                <a:latin typeface="Tw Cen MT" charset="0"/>
              </a:rPr>
              <a:t>(</a:t>
            </a:r>
            <a:r>
              <a:rPr lang="en-US" sz="3200" dirty="0" err="1">
                <a:latin typeface="Tw Cen MT" charset="0"/>
              </a:rPr>
              <a:t>Itangalo</a:t>
            </a:r>
            <a:r>
              <a:rPr lang="en-US" sz="3200" dirty="0">
                <a:latin typeface="Tw Cen MT" charset="0"/>
              </a:rPr>
              <a:t>)</a:t>
            </a:r>
          </a:p>
          <a:p>
            <a:pPr>
              <a:buFont typeface="Wingdings"/>
              <a:buNone/>
              <a:defRPr/>
            </a:pPr>
            <a:r>
              <a:rPr lang="en-US" dirty="0" smtClean="0"/>
              <a:t>    </a:t>
            </a:r>
            <a:endParaRPr lang="en-US" dirty="0"/>
          </a:p>
        </p:txBody>
      </p:sp>
      <p:pic>
        <p:nvPicPr>
          <p:cNvPr id="6" name="Picture 3" descr="johanfal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273" y="2504440"/>
            <a:ext cx="3163887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5100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744720" y="396240"/>
            <a:ext cx="4785360" cy="1793796"/>
          </a:xfrm>
        </p:spPr>
        <p:txBody>
          <a:bodyPr/>
          <a:lstStyle/>
          <a:p>
            <a:r>
              <a:rPr lang="en-US" sz="4000" dirty="0" smtClean="0"/>
              <a:t>BE THE BOSS</a:t>
            </a:r>
          </a:p>
          <a:p>
            <a:r>
              <a:rPr lang="en-US" sz="4000" dirty="0" smtClean="0"/>
              <a:t>WITH RULES!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10.09.2015</a:t>
            </a:r>
            <a:endParaRPr lang="en-US" dirty="0"/>
          </a:p>
        </p:txBody>
      </p:sp>
      <p:pic>
        <p:nvPicPr>
          <p:cNvPr id="9" name="Picture 5" descr="drupal koolai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4" y="593090"/>
            <a:ext cx="3670616" cy="3384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409440" y="3170238"/>
            <a:ext cx="4246563" cy="944562"/>
          </a:xfrm>
        </p:spPr>
        <p:txBody>
          <a:bodyPr/>
          <a:lstStyle/>
          <a:p>
            <a:r>
              <a:rPr lang="en-US" dirty="0" smtClean="0"/>
              <a:t>Check the website for this presentation and downloadable features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85839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/>
              <a:t>Questions?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4000" y="1250604"/>
            <a:ext cx="8699500" cy="5157124"/>
          </a:xfrm>
        </p:spPr>
        <p:txBody>
          <a:bodyPr/>
          <a:lstStyle/>
          <a:p>
            <a:pPr algn="r"/>
            <a:endParaRPr lang="en-US" dirty="0" smtClean="0"/>
          </a:p>
          <a:p>
            <a:pPr algn="r"/>
            <a:endParaRPr lang="en-US" dirty="0"/>
          </a:p>
          <a:p>
            <a:pPr algn="r"/>
            <a:endParaRPr lang="en-US" dirty="0" smtClean="0"/>
          </a:p>
          <a:p>
            <a:pPr algn="r"/>
            <a:endParaRPr lang="en-US" dirty="0"/>
          </a:p>
          <a:p>
            <a:pPr algn="r"/>
            <a:endParaRPr lang="en-US" dirty="0" smtClean="0"/>
          </a:p>
          <a:p>
            <a:pPr algn="r"/>
            <a:endParaRPr lang="en-US" dirty="0"/>
          </a:p>
          <a:p>
            <a:pPr algn="r"/>
            <a:endParaRPr lang="en-US" dirty="0" smtClean="0"/>
          </a:p>
          <a:p>
            <a:pPr algn="r"/>
            <a:endParaRPr lang="en-US" dirty="0"/>
          </a:p>
          <a:p>
            <a:pPr algn="r"/>
            <a:endParaRPr lang="en-US" dirty="0" smtClean="0"/>
          </a:p>
          <a:p>
            <a:pPr algn="r"/>
            <a:r>
              <a:rPr lang="en-US" dirty="0" smtClean="0"/>
              <a:t>Contact me:</a:t>
            </a:r>
          </a:p>
          <a:p>
            <a:pPr algn="r"/>
            <a:r>
              <a:rPr lang="en-US" dirty="0" err="1" smtClean="0"/>
              <a:t>Drupal.org</a:t>
            </a:r>
            <a:r>
              <a:rPr lang="en-US" dirty="0"/>
              <a:t>:</a:t>
            </a:r>
            <a:r>
              <a:rPr lang="en-US" b="1" dirty="0" smtClean="0"/>
              <a:t> </a:t>
            </a:r>
            <a:r>
              <a:rPr lang="en-US" b="1" dirty="0" err="1" smtClean="0"/>
              <a:t>sascher</a:t>
            </a:r>
            <a:endParaRPr lang="en-US" b="1" dirty="0" smtClean="0"/>
          </a:p>
          <a:p>
            <a:pPr algn="r"/>
            <a:r>
              <a:rPr lang="en-US" dirty="0" smtClean="0"/>
              <a:t>Email</a:t>
            </a:r>
            <a:r>
              <a:rPr lang="en-US" b="1" dirty="0" smtClean="0"/>
              <a:t>: </a:t>
            </a:r>
            <a:r>
              <a:rPr lang="en-US" b="1" dirty="0" err="1" smtClean="0"/>
              <a:t>sascher@phaseonecg.org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125775" y="2091549"/>
            <a:ext cx="3128212" cy="3128212"/>
          </a:xfrm>
          <a:prstGeom prst="ellipse">
            <a:avLst/>
          </a:prstGeom>
          <a:gradFill>
            <a:gsLst>
              <a:gs pos="0">
                <a:srgbClr val="0F4260"/>
              </a:gs>
              <a:gs pos="100000">
                <a:srgbClr val="18638E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/>
              <a:t>?</a:t>
            </a:r>
            <a:endParaRPr lang="en-US" sz="19900" dirty="0"/>
          </a:p>
        </p:txBody>
      </p:sp>
    </p:spTree>
    <p:extLst>
      <p:ext uri="{BB962C8B-B14F-4D97-AF65-F5344CB8AC3E}">
        <p14:creationId xmlns:p14="http://schemas.microsoft.com/office/powerpoint/2010/main" val="265995074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06 at 6.02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365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820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fist-closeup-in-a-circle_91-80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08150"/>
            <a:ext cx="5019675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+mj-lt"/>
              </a:rPr>
              <a:t>Here are six ways </a:t>
            </a:r>
            <a:r>
              <a:rPr lang="en-US" dirty="0" smtClean="0">
                <a:latin typeface="+mj-lt"/>
              </a:rPr>
              <a:t>to say </a:t>
            </a:r>
            <a:r>
              <a:rPr lang="en-US" dirty="0">
                <a:latin typeface="+mj-lt"/>
              </a:rPr>
              <a:t>otherwise!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pic>
        <p:nvPicPr>
          <p:cNvPr id="17411" name="Picture 2" descr="angela_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979613"/>
            <a:ext cx="1806575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3" descr="tony 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4752975"/>
            <a:ext cx="2152650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2" descr="mona_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1323975"/>
            <a:ext cx="236855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3" descr="images (21)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3" y="1571625"/>
            <a:ext cx="1725612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2" descr="wtb-va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5510213"/>
            <a:ext cx="1803400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2" descr="Samantha-whos-the-boss-2283129-320-24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838" y="4752975"/>
            <a:ext cx="2122487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325501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angela_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3883025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ular Callout 4"/>
          <p:cNvSpPr/>
          <p:nvPr/>
        </p:nvSpPr>
        <p:spPr>
          <a:xfrm>
            <a:off x="3338637" y="2366238"/>
            <a:ext cx="5534029" cy="2237496"/>
          </a:xfrm>
          <a:prstGeom prst="wedgeRectCallout">
            <a:avLst>
              <a:gd name="adj1" fmla="val -40625"/>
              <a:gd name="adj2" fmla="val 96431"/>
            </a:avLst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“I need my staff to know when someone posts a resource”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Scenario 1: With Rules, tell Drupal how to keep the client informed.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76593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 </a:t>
            </a:r>
            <a:r>
              <a:rPr lang="en-US" dirty="0">
                <a:ea typeface="+mj-ea"/>
                <a:cs typeface="+mj-cs"/>
              </a:rPr>
              <a:t>Scenario </a:t>
            </a:r>
            <a:r>
              <a:rPr lang="en-US" dirty="0" smtClean="0">
                <a:ea typeface="+mj-ea"/>
                <a:cs typeface="+mj-cs"/>
              </a:rPr>
              <a:t>2: </a:t>
            </a:r>
            <a:r>
              <a:rPr lang="en-US" dirty="0">
                <a:ea typeface="+mj-ea"/>
                <a:cs typeface="+mj-cs"/>
              </a:rPr>
              <a:t>With </a:t>
            </a:r>
            <a:r>
              <a:rPr lang="en-US" dirty="0" smtClean="0">
                <a:ea typeface="+mj-ea"/>
                <a:cs typeface="+mj-cs"/>
              </a:rPr>
              <a:t>Rules, tell Drupal how to automate a 508 Compliance task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pic>
        <p:nvPicPr>
          <p:cNvPr id="19458" name="Picture 3" descr="tony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3840163"/>
            <a:ext cx="32893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ular Callout 4"/>
          <p:cNvSpPr/>
          <p:nvPr/>
        </p:nvSpPr>
        <p:spPr>
          <a:xfrm>
            <a:off x="3609971" y="2354556"/>
            <a:ext cx="5534029" cy="2237496"/>
          </a:xfrm>
          <a:prstGeom prst="wedgeRectCallout">
            <a:avLst>
              <a:gd name="adj1" fmla="val -40625"/>
              <a:gd name="adj2" fmla="val 96431"/>
            </a:avLst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“I need to make sure all images have alt text so our users with screen readers can use this.” </a:t>
            </a:r>
          </a:p>
        </p:txBody>
      </p:sp>
    </p:spTree>
    <p:extLst>
      <p:ext uri="{BB962C8B-B14F-4D97-AF65-F5344CB8AC3E}">
        <p14:creationId xmlns:p14="http://schemas.microsoft.com/office/powerpoint/2010/main" val="31428615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3D1F496F72DB40A571DA1221346F00" ma:contentTypeVersion="1" ma:contentTypeDescription="Create a new document." ma:contentTypeScope="" ma:versionID="4fc95c8f62874feaacc44507e9c8b876">
  <xsd:schema xmlns:xsd="http://www.w3.org/2001/XMLSchema" xmlns:p="http://schemas.microsoft.com/office/2006/metadata/properties" xmlns:ns2="fda57214-109f-4fcd-8dd0-50ccf2c8ed13" targetNamespace="http://schemas.microsoft.com/office/2006/metadata/properties" ma:root="true" ma:fieldsID="e184f4f6c356c753aed095b69c95d117" ns2:_="">
    <xsd:import namespace="fda57214-109f-4fcd-8dd0-50ccf2c8ed13"/>
    <xsd:element name="properties">
      <xsd:complexType>
        <xsd:sequence>
          <xsd:element name="documentManagement">
            <xsd:complexType>
              <xsd:all>
                <xsd:element ref="ns2:Category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fda57214-109f-4fcd-8dd0-50ccf2c8ed13" elementFormDefault="qualified">
    <xsd:import namespace="http://schemas.microsoft.com/office/2006/documentManagement/types"/>
    <xsd:element name="Category" ma:index="8" nillable="true" ma:displayName="Category" ma:default="Graphics" ma:format="Dropdown" ma:internalName="Category">
      <xsd:simpleType>
        <xsd:union memberTypes="dms:Text">
          <xsd:simpleType>
            <xsd:restriction base="dms:Choice">
              <xsd:enumeration value="Graphics"/>
              <xsd:enumeration value="Fact Sheets"/>
              <xsd:enumeration value="Icons"/>
              <xsd:enumeration value="Phase One Logos"/>
              <xsd:enumeration value="Marketing"/>
              <xsd:enumeration value="POCG Logos"/>
              <xsd:enumeration value="Templates"/>
              <xsd:enumeration value="Web Design"/>
              <xsd:enumeration value="Educational"/>
            </xsd:restriction>
          </xsd:simpleType>
        </xsd:un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Category xmlns="fda57214-109f-4fcd-8dd0-50ccf2c8ed13">Templates</Category>
  </documentManagement>
</p:properties>
</file>

<file path=customXml/itemProps1.xml><?xml version="1.0" encoding="utf-8"?>
<ds:datastoreItem xmlns:ds="http://schemas.openxmlformats.org/officeDocument/2006/customXml" ds:itemID="{1C0603AB-821D-4D28-BD77-7C9F29153A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a57214-109f-4fcd-8dd0-50ccf2c8ed1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9C075556-FBF1-4EC3-8386-146571A4D40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A58CA2D-A41F-495E-A218-302EE76E367A}">
  <ds:schemaRefs>
    <ds:schemaRef ds:uri="http://schemas.microsoft.com/office/2006/metadata/properties"/>
    <ds:schemaRef ds:uri="fda57214-109f-4fcd-8dd0-50ccf2c8ed1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5082</TotalTime>
  <Words>1893</Words>
  <Application>Microsoft Macintosh PowerPoint</Application>
  <PresentationFormat>On-screen Show (4:3)</PresentationFormat>
  <Paragraphs>361</Paragraphs>
  <Slides>57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PowerPoint Presentation</vt:lpstr>
      <vt:lpstr>Phase One: IT Solutions for a Modern World</vt:lpstr>
      <vt:lpstr>Phase One is a full lifecycle firm specializing in Platform as a Service (PaaS) application development, and cybersecurity solutions.</vt:lpstr>
      <vt:lpstr>We are experts in 3 leading technologies … but know many more.</vt:lpstr>
      <vt:lpstr>By default, Drupal is the boss</vt:lpstr>
      <vt:lpstr>PowerPoint Presentation</vt:lpstr>
      <vt:lpstr>Here are six ways to say otherwise!</vt:lpstr>
      <vt:lpstr>Scenario 1: With Rules, tell Drupal how to keep the client informed.</vt:lpstr>
      <vt:lpstr> Scenario 2: With Rules, tell Drupal how to automate a 508 Compliance task</vt:lpstr>
      <vt:lpstr>Scenario 3: With Rules and VBO, tell Drupal to engage our business users!</vt:lpstr>
      <vt:lpstr>Scenario 4: Tell Drupal to make the client look good too!</vt:lpstr>
      <vt:lpstr>Scenario 5: With Rules and Views Rules, tell Drupal one way to meet FISMA requirements</vt:lpstr>
      <vt:lpstr>Scenario 6: With Conditional Rules tell Drupal to save tedious work.</vt:lpstr>
      <vt:lpstr>With Rules, Drupal wasn’t the boss</vt:lpstr>
      <vt:lpstr>I WAS THE BOSS!</vt:lpstr>
      <vt:lpstr>Here’s some assumptions:</vt:lpstr>
      <vt:lpstr>Scenario 1: </vt:lpstr>
      <vt:lpstr>Examples of Basic Rules Construction </vt:lpstr>
      <vt:lpstr>Using Rules to keep the client informed.</vt:lpstr>
      <vt:lpstr>Notify staff members when a resource is posted</vt:lpstr>
      <vt:lpstr>Notify all staff members when someone posts a resource </vt:lpstr>
      <vt:lpstr>Scenario 2: </vt:lpstr>
      <vt:lpstr>Another example of basic rules construction </vt:lpstr>
      <vt:lpstr>Use rules to automate 508 Compliance</vt:lpstr>
      <vt:lpstr>Automatically create alt text for Images based on the node title</vt:lpstr>
      <vt:lpstr>Use rules to help automate 508 compliance</vt:lpstr>
      <vt:lpstr>Scenario 3: </vt:lpstr>
      <vt:lpstr>Using Rules Components &amp; the Views Bulk Operations Module</vt:lpstr>
      <vt:lpstr>Mass add a value to a term reference field</vt:lpstr>
      <vt:lpstr>Mass add a value to a term reference field</vt:lpstr>
      <vt:lpstr>PowerPoint Presentation</vt:lpstr>
      <vt:lpstr>Mass add a value to a term reference field</vt:lpstr>
      <vt:lpstr>Mass add a value to a  term reference field</vt:lpstr>
      <vt:lpstr>Scenario 4: </vt:lpstr>
      <vt:lpstr>Using the Views Rules Module</vt:lpstr>
      <vt:lpstr>Mass add a value to a  term reference field</vt:lpstr>
      <vt:lpstr>I want to celebrate our 100th resource</vt:lpstr>
      <vt:lpstr>PowerPoint Presentation</vt:lpstr>
      <vt:lpstr>Scenario 5: </vt:lpstr>
      <vt:lpstr>Using the Views Rules Module: another example</vt:lpstr>
      <vt:lpstr>Once an event is past, delete it if it’s not archived</vt:lpstr>
      <vt:lpstr>Once an event is past, delete it if it’s not archived</vt:lpstr>
      <vt:lpstr>Once an event is past, delete it if it’s not archived</vt:lpstr>
      <vt:lpstr>Once an event is past, check it to see if it’s archived</vt:lpstr>
      <vt:lpstr>Scenario 6: </vt:lpstr>
      <vt:lpstr>Conditional Rules Module in action!</vt:lpstr>
      <vt:lpstr>Creating corresponding content</vt:lpstr>
      <vt:lpstr>Creating corresponding content</vt:lpstr>
      <vt:lpstr>Use Conditional Rules to cut down on your Reaction Rules</vt:lpstr>
      <vt:lpstr>Use Rules with other modules</vt:lpstr>
      <vt:lpstr>In Conclusion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>Phase One Consulting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Deck Template</dc:title>
  <dc:creator>Donn Escario</dc:creator>
  <cp:lastModifiedBy>Stan Ascher</cp:lastModifiedBy>
  <cp:revision>237</cp:revision>
  <cp:lastPrinted>2014-07-28T19:27:54Z</cp:lastPrinted>
  <dcterms:created xsi:type="dcterms:W3CDTF">2014-06-11T18:22:05Z</dcterms:created>
  <dcterms:modified xsi:type="dcterms:W3CDTF">2015-10-08T17:52:10Z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0x010100313D1F496F72DB40A571DA1221346F00</vt:lpwstr>
  </property>
</Properties>
</file>