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3" r:id="rId1"/>
  </p:sldMasterIdLst>
  <p:notesMasterIdLst>
    <p:notesMasterId r:id="rId40"/>
  </p:notesMasterIdLst>
  <p:sldIdLst>
    <p:sldId id="283" r:id="rId2"/>
    <p:sldId id="271" r:id="rId3"/>
    <p:sldId id="279" r:id="rId4"/>
    <p:sldId id="264" r:id="rId5"/>
    <p:sldId id="270" r:id="rId6"/>
    <p:sldId id="285" r:id="rId7"/>
    <p:sldId id="258" r:id="rId8"/>
    <p:sldId id="286" r:id="rId9"/>
    <p:sldId id="287" r:id="rId10"/>
    <p:sldId id="257" r:id="rId11"/>
    <p:sldId id="277" r:id="rId12"/>
    <p:sldId id="288" r:id="rId13"/>
    <p:sldId id="289" r:id="rId14"/>
    <p:sldId id="261" r:id="rId15"/>
    <p:sldId id="291" r:id="rId16"/>
    <p:sldId id="282" r:id="rId17"/>
    <p:sldId id="290" r:id="rId18"/>
    <p:sldId id="263" r:id="rId19"/>
    <p:sldId id="272" r:id="rId20"/>
    <p:sldId id="259" r:id="rId21"/>
    <p:sldId id="273" r:id="rId22"/>
    <p:sldId id="298" r:id="rId23"/>
    <p:sldId id="274" r:id="rId24"/>
    <p:sldId id="275" r:id="rId25"/>
    <p:sldId id="292" r:id="rId26"/>
    <p:sldId id="265" r:id="rId27"/>
    <p:sldId id="281" r:id="rId28"/>
    <p:sldId id="284" r:id="rId29"/>
    <p:sldId id="276" r:id="rId30"/>
    <p:sldId id="295" r:id="rId31"/>
    <p:sldId id="294" r:id="rId32"/>
    <p:sldId id="269" r:id="rId33"/>
    <p:sldId id="266" r:id="rId34"/>
    <p:sldId id="296" r:id="rId35"/>
    <p:sldId id="297" r:id="rId36"/>
    <p:sldId id="267" r:id="rId37"/>
    <p:sldId id="268" r:id="rId38"/>
    <p:sldId id="30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irst" id="{53DF0633-46F4-174F-A7B1-7589684A937F}">
          <p14:sldIdLst>
            <p14:sldId id="283"/>
            <p14:sldId id="271"/>
            <p14:sldId id="279"/>
            <p14:sldId id="264"/>
            <p14:sldId id="270"/>
            <p14:sldId id="285"/>
            <p14:sldId id="258"/>
            <p14:sldId id="286"/>
            <p14:sldId id="287"/>
            <p14:sldId id="257"/>
            <p14:sldId id="277"/>
            <p14:sldId id="288"/>
            <p14:sldId id="289"/>
            <p14:sldId id="261"/>
            <p14:sldId id="291"/>
            <p14:sldId id="282"/>
            <p14:sldId id="290"/>
            <p14:sldId id="263"/>
            <p14:sldId id="272"/>
            <p14:sldId id="259"/>
            <p14:sldId id="273"/>
            <p14:sldId id="298"/>
            <p14:sldId id="274"/>
            <p14:sldId id="275"/>
            <p14:sldId id="292"/>
            <p14:sldId id="265"/>
            <p14:sldId id="281"/>
            <p14:sldId id="284"/>
            <p14:sldId id="276"/>
            <p14:sldId id="295"/>
            <p14:sldId id="294"/>
            <p14:sldId id="269"/>
            <p14:sldId id="266"/>
            <p14:sldId id="296"/>
            <p14:sldId id="297"/>
            <p14:sldId id="267"/>
            <p14:sldId id="268"/>
            <p14:sldId id="30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284"/>
    <a:srgbClr val="FAD000"/>
    <a:srgbClr val="FBD000"/>
    <a:srgbClr val="5F0046"/>
    <a:srgbClr val="2D00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7" autoAdjust="0"/>
    <p:restoredTop sz="81897" autoAdjust="0"/>
  </p:normalViewPr>
  <p:slideViewPr>
    <p:cSldViewPr snapToGrid="0" snapToObjects="1">
      <p:cViewPr varScale="1">
        <p:scale>
          <a:sx n="78" d="100"/>
          <a:sy n="78" d="100"/>
        </p:scale>
        <p:origin x="-13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6AB518-7925-D94A-96BE-64A9585D767E}" type="datetimeFigureOut">
              <a:rPr lang="en-US" smtClean="0"/>
              <a:t>7/14/16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79D19-FD37-BD4C-8BFB-770ACCCE35AA}" type="slidenum">
              <a:rPr lang="en-US" smtClean="0"/>
              <a:t>‹#›</a:t>
            </a:fld>
            <a:endParaRPr lang="en-US"/>
          </a:p>
        </p:txBody>
      </p:sp>
    </p:spTree>
    <p:extLst>
      <p:ext uri="{BB962C8B-B14F-4D97-AF65-F5344CB8AC3E}">
        <p14:creationId xmlns:p14="http://schemas.microsoft.com/office/powerpoint/2010/main" val="5052535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1</a:t>
            </a:fld>
            <a:endParaRPr lang="en-US"/>
          </a:p>
        </p:txBody>
      </p:sp>
    </p:spTree>
    <p:extLst>
      <p:ext uri="{BB962C8B-B14F-4D97-AF65-F5344CB8AC3E}">
        <p14:creationId xmlns:p14="http://schemas.microsoft.com/office/powerpoint/2010/main" val="14821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www.drupal.org</a:t>
            </a:r>
            <a:r>
              <a:rPr lang="en-US" dirty="0" smtClean="0"/>
              <a:t>/node/2257723</a:t>
            </a:r>
          </a:p>
          <a:p>
            <a:endParaRPr lang="en-US" dirty="0" smtClean="0"/>
          </a:p>
          <a:p>
            <a:r>
              <a:rPr lang="en-US" dirty="0" smtClean="0"/>
              <a:t>First prepared</a:t>
            </a:r>
            <a:r>
              <a:rPr lang="en-US" baseline="0" dirty="0" smtClean="0"/>
              <a:t> site  update </a:t>
            </a:r>
            <a:endParaRPr lang="en-US" dirty="0" smtClean="0"/>
          </a:p>
          <a:p>
            <a:endParaRPr lang="en-US" dirty="0" smtClean="0"/>
          </a:p>
          <a:p>
            <a:r>
              <a:rPr lang="en-US" dirty="0" smtClean="0"/>
              <a:t>Next, verify that you are using the latest version of Drupal 8. The migration tools are in the process of development, so in order to ensure you have the most recent migration updates, keep up to date with Drupal core.</a:t>
            </a:r>
          </a:p>
          <a:p>
            <a:endParaRPr lang="en-US" dirty="0" smtClean="0"/>
          </a:p>
          <a:p>
            <a:r>
              <a:rPr lang="en-US" dirty="0" smtClean="0"/>
              <a:t>Next, visit the /upgrade page. When you do you will see this screen:</a:t>
            </a:r>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20</a:t>
            </a:fld>
            <a:endParaRPr lang="en-US"/>
          </a:p>
        </p:txBody>
      </p:sp>
    </p:spTree>
    <p:extLst>
      <p:ext uri="{BB962C8B-B14F-4D97-AF65-F5344CB8AC3E}">
        <p14:creationId xmlns:p14="http://schemas.microsoft.com/office/powerpoint/2010/main" val="256238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drupalize.me</a:t>
            </a:r>
            <a:r>
              <a:rPr lang="en-US" dirty="0" smtClean="0"/>
              <a:t>/blog/201606/custom-</a:t>
            </a:r>
            <a:r>
              <a:rPr lang="en-US" dirty="0" err="1" smtClean="0"/>
              <a:t>drupal</a:t>
            </a:r>
            <a:r>
              <a:rPr lang="en-US" dirty="0" smtClean="0"/>
              <a:t>-</a:t>
            </a:r>
            <a:r>
              <a:rPr lang="en-US" dirty="0" err="1" smtClean="0"/>
              <a:t>drupal</a:t>
            </a:r>
            <a:r>
              <a:rPr lang="en-US" dirty="0" smtClean="0"/>
              <a:t>-migrations-migrate-tools perhaps we can edit migrations </a:t>
            </a:r>
          </a:p>
          <a:p>
            <a:endParaRPr lang="en-US" dirty="0" smtClean="0"/>
          </a:p>
          <a:p>
            <a:r>
              <a:rPr lang="en-US" dirty="0" smtClean="0"/>
              <a:t>Run</a:t>
            </a:r>
            <a:r>
              <a:rPr lang="en-US" baseline="0" dirty="0" smtClean="0"/>
              <a:t> configure only</a:t>
            </a:r>
          </a:p>
          <a:p>
            <a:endParaRPr lang="en-US" baseline="0" dirty="0" smtClean="0"/>
          </a:p>
          <a:p>
            <a:r>
              <a:rPr lang="en-US" baseline="0" dirty="0" smtClean="0"/>
              <a:t>Then run </a:t>
            </a:r>
            <a:r>
              <a:rPr lang="en-US" dirty="0" err="1" smtClean="0"/>
              <a:t>drush</a:t>
            </a:r>
            <a:r>
              <a:rPr lang="en-US" dirty="0" smtClean="0"/>
              <a:t> </a:t>
            </a:r>
            <a:r>
              <a:rPr lang="en-US" dirty="0" err="1" smtClean="0"/>
              <a:t>config</a:t>
            </a:r>
            <a:r>
              <a:rPr lang="en-US" dirty="0" smtClean="0"/>
              <a:t>-export --destination=/</a:t>
            </a:r>
            <a:r>
              <a:rPr lang="en-US" dirty="0" err="1" smtClean="0"/>
              <a:t>tmp</a:t>
            </a:r>
            <a:r>
              <a:rPr lang="en-US" dirty="0" smtClean="0"/>
              <a:t>/migrate</a:t>
            </a:r>
          </a:p>
          <a:p>
            <a:endParaRPr lang="en-US" dirty="0" smtClean="0"/>
          </a:p>
          <a:p>
            <a:r>
              <a:rPr lang="en-US" dirty="0" smtClean="0"/>
              <a:t>Go to </a:t>
            </a:r>
            <a:r>
              <a:rPr lang="en-US" dirty="0" err="1" smtClean="0"/>
              <a:t>tmp</a:t>
            </a:r>
            <a:r>
              <a:rPr lang="en-US" dirty="0" smtClean="0"/>
              <a:t>/migrate</a:t>
            </a:r>
            <a:r>
              <a:rPr lang="en-US" baseline="0" dirty="0" smtClean="0"/>
              <a:t> and grab the exported migrate plugins </a:t>
            </a:r>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21</a:t>
            </a:fld>
            <a:endParaRPr lang="en-US"/>
          </a:p>
        </p:txBody>
      </p:sp>
    </p:spTree>
    <p:extLst>
      <p:ext uri="{BB962C8B-B14F-4D97-AF65-F5344CB8AC3E}">
        <p14:creationId xmlns:p14="http://schemas.microsoft.com/office/powerpoint/2010/main" val="402907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need to understand</a:t>
            </a:r>
            <a:r>
              <a:rPr lang="en-US" baseline="0" dirty="0" smtClean="0"/>
              <a:t> how the migration works </a:t>
            </a:r>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24</a:t>
            </a:fld>
            <a:endParaRPr lang="en-US"/>
          </a:p>
        </p:txBody>
      </p:sp>
    </p:spTree>
    <p:extLst>
      <p:ext uri="{BB962C8B-B14F-4D97-AF65-F5344CB8AC3E}">
        <p14:creationId xmlns:p14="http://schemas.microsoft.com/office/powerpoint/2010/main" val="194263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Fields missing on the edit form or the view page</a:t>
            </a:r>
          </a:p>
          <a:p>
            <a:endParaRPr lang="en-US" dirty="0" smtClean="0"/>
          </a:p>
          <a:p>
            <a:r>
              <a:rPr lang="en-US" dirty="0" smtClean="0"/>
              <a:t>One other thing that may be a point of confusion is when you run a migration that seems to be successful but afterward you don't see your fields on the edit form. Go to the Content Types administration page and check the Manage Form Display tab for each content type. The fields added by the upgrade may be hidden on the edit form. If so, drag them up to be visible. Similarly, if they don't appear in the node view, the fields added by Migrate may have gotten hidden on the Manage Display tab and you may need to make them visible there. In migrating custom fields on an entity, the the Migrate Plus module could help.</a:t>
            </a:r>
          </a:p>
          <a:p>
            <a:endParaRPr lang="en-US" dirty="0" smtClean="0"/>
          </a:p>
          <a:p>
            <a:r>
              <a:rPr lang="en-US" sz="1200" kern="1200" dirty="0" smtClean="0">
                <a:solidFill>
                  <a:schemeClr val="tx1"/>
                </a:solidFill>
                <a:latin typeface="+mn-lt"/>
                <a:ea typeface="+mn-ea"/>
                <a:cs typeface="+mn-cs"/>
              </a:rPr>
              <a:t>Upgrading d7_field_instance</a:t>
            </a:r>
          </a:p>
          <a:p>
            <a:r>
              <a:rPr lang="en-US" sz="1200" kern="1200" dirty="0" smtClean="0">
                <a:solidFill>
                  <a:schemeClr val="tx1"/>
                </a:solidFill>
                <a:latin typeface="+mn-lt"/>
                <a:ea typeface="+mn-ea"/>
                <a:cs typeface="+mn-cs"/>
              </a:rPr>
              <a:t>Missing bundle entity, entity type </a:t>
            </a:r>
            <a:r>
              <a:rPr lang="en-US" sz="1200" kern="1200" dirty="0" err="1" smtClean="0">
                <a:solidFill>
                  <a:schemeClr val="tx1"/>
                </a:solidFill>
                <a:latin typeface="+mn-lt"/>
                <a:ea typeface="+mn-ea"/>
                <a:cs typeface="+mn-cs"/>
              </a:rPr>
              <a:t>node_type</a:t>
            </a:r>
            <a:r>
              <a:rPr lang="en-US" sz="1200" kern="1200" dirty="0" smtClean="0">
                <a:solidFill>
                  <a:schemeClr val="tx1"/>
                </a:solidFill>
                <a:latin typeface="+mn-lt"/>
                <a:ea typeface="+mn-ea"/>
                <a:cs typeface="+mn-cs"/>
              </a:rPr>
              <a:t>, entity id image.       [error]</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/core/lib/Drupal/Core/Entity/EntityType.php:866)</a:t>
            </a:r>
          </a:p>
          <a:p>
            <a:r>
              <a:rPr lang="en-US" sz="1200" kern="1200" dirty="0" smtClean="0">
                <a:solidFill>
                  <a:schemeClr val="tx1"/>
                </a:solidFill>
                <a:latin typeface="+mn-lt"/>
                <a:ea typeface="+mn-ea"/>
                <a:cs typeface="+mn-cs"/>
              </a:rPr>
              <a:t>Missing bundle entity, entity type </a:t>
            </a:r>
            <a:r>
              <a:rPr lang="en-US" sz="1200" kern="1200" dirty="0" err="1" smtClean="0">
                <a:solidFill>
                  <a:schemeClr val="tx1"/>
                </a:solidFill>
                <a:latin typeface="+mn-lt"/>
                <a:ea typeface="+mn-ea"/>
                <a:cs typeface="+mn-cs"/>
              </a:rPr>
              <a:t>node_type</a:t>
            </a:r>
            <a:r>
              <a:rPr lang="en-US" sz="1200" kern="1200" dirty="0" smtClean="0">
                <a:solidFill>
                  <a:schemeClr val="tx1"/>
                </a:solidFill>
                <a:latin typeface="+mn-lt"/>
                <a:ea typeface="+mn-ea"/>
                <a:cs typeface="+mn-cs"/>
              </a:rPr>
              <a:t>, entity id image.       [error]</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/core/lib/Drupal/Core/Entity/EntityType.php:866)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field_combined_year</a:t>
            </a:r>
            <a:r>
              <a:rPr lang="en-US" sz="1200" kern="1200" dirty="0" smtClean="0">
                <a:solidFill>
                  <a:schemeClr val="tx1"/>
                </a:solidFill>
                <a:latin typeface="+mn-lt"/>
                <a:ea typeface="+mn-ea"/>
                <a:cs typeface="+mn-cs"/>
              </a:rPr>
              <a:t> that does not exist on [error]</a:t>
            </a:r>
          </a:p>
          <a:p>
            <a:r>
              <a:rPr lang="en-US" sz="1200" kern="1200" dirty="0" smtClean="0">
                <a:solidFill>
                  <a:schemeClr val="tx1"/>
                </a:solidFill>
                <a:latin typeface="+mn-lt"/>
                <a:ea typeface="+mn-ea"/>
                <a:cs typeface="+mn-cs"/>
              </a:rPr>
              <a:t>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field_poster_images</a:t>
            </a:r>
            <a:r>
              <a:rPr lang="en-US" sz="1200" kern="1200" dirty="0" smtClean="0">
                <a:solidFill>
                  <a:schemeClr val="tx1"/>
                </a:solidFill>
                <a:latin typeface="+mn-lt"/>
                <a:ea typeface="+mn-ea"/>
                <a:cs typeface="+mn-cs"/>
              </a:rPr>
              <a:t> that does not exist on [error]</a:t>
            </a:r>
          </a:p>
          <a:p>
            <a:r>
              <a:rPr lang="en-US" sz="1200" kern="1200" dirty="0" smtClean="0">
                <a:solidFill>
                  <a:schemeClr val="tx1"/>
                </a:solidFill>
                <a:latin typeface="+mn-lt"/>
                <a:ea typeface="+mn-ea"/>
                <a:cs typeface="+mn-cs"/>
              </a:rPr>
              <a:t>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field_assignee</a:t>
            </a:r>
            <a:r>
              <a:rPr lang="en-US" sz="1200" kern="1200" dirty="0" smtClean="0">
                <a:solidFill>
                  <a:schemeClr val="tx1"/>
                </a:solidFill>
                <a:latin typeface="+mn-lt"/>
                <a:ea typeface="+mn-ea"/>
                <a:cs typeface="+mn-cs"/>
              </a:rPr>
              <a:t> that does not exist on      [error]</a:t>
            </a:r>
          </a:p>
          <a:p>
            <a:r>
              <a:rPr lang="en-US" sz="1200" kern="1200" dirty="0" smtClean="0">
                <a:solidFill>
                  <a:schemeClr val="tx1"/>
                </a:solidFill>
                <a:latin typeface="+mn-lt"/>
                <a:ea typeface="+mn-ea"/>
                <a:cs typeface="+mn-cs"/>
              </a:rPr>
              <a:t>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field_artist</a:t>
            </a:r>
            <a:r>
              <a:rPr lang="en-US" sz="1200" kern="1200" dirty="0" smtClean="0">
                <a:solidFill>
                  <a:schemeClr val="tx1"/>
                </a:solidFill>
                <a:latin typeface="+mn-lt"/>
                <a:ea typeface="+mn-ea"/>
                <a:cs typeface="+mn-cs"/>
              </a:rPr>
              <a:t> that does not exist on entity [error]</a:t>
            </a:r>
          </a:p>
          <a:p>
            <a:r>
              <a:rPr lang="en-US" sz="1200" kern="1200" dirty="0" smtClean="0">
                <a:solidFill>
                  <a:schemeClr val="tx1"/>
                </a:solidFill>
                <a:latin typeface="+mn-lt"/>
                <a:ea typeface="+mn-ea"/>
                <a:cs typeface="+mn-cs"/>
              </a:rPr>
              <a:t>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field_publisher</a:t>
            </a:r>
            <a:r>
              <a:rPr lang="en-US" sz="1200" kern="1200" dirty="0" smtClean="0">
                <a:solidFill>
                  <a:schemeClr val="tx1"/>
                </a:solidFill>
                <a:latin typeface="+mn-lt"/>
                <a:ea typeface="+mn-ea"/>
                <a:cs typeface="+mn-cs"/>
              </a:rPr>
              <a:t> that does not exist on     [error]</a:t>
            </a:r>
          </a:p>
          <a:p>
            <a:r>
              <a:rPr lang="en-US" sz="1200" kern="1200" dirty="0" smtClean="0">
                <a:solidFill>
                  <a:schemeClr val="tx1"/>
                </a:solidFill>
                <a:latin typeface="+mn-lt"/>
                <a:ea typeface="+mn-ea"/>
                <a:cs typeface="+mn-cs"/>
              </a:rPr>
              <a:t>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field_provenance</a:t>
            </a:r>
            <a:r>
              <a:rPr lang="en-US" sz="1200" kern="1200" dirty="0" smtClean="0">
                <a:solidFill>
                  <a:schemeClr val="tx1"/>
                </a:solidFill>
                <a:latin typeface="+mn-lt"/>
                <a:ea typeface="+mn-ea"/>
                <a:cs typeface="+mn-cs"/>
              </a:rPr>
              <a:t> that does not exist on    [error]</a:t>
            </a:r>
          </a:p>
          <a:p>
            <a:r>
              <a:rPr lang="en-US" sz="1200" kern="1200" dirty="0" smtClean="0">
                <a:solidFill>
                  <a:schemeClr val="tx1"/>
                </a:solidFill>
                <a:latin typeface="+mn-lt"/>
                <a:ea typeface="+mn-ea"/>
                <a:cs typeface="+mn-cs"/>
              </a:rPr>
              <a:t>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field_publisher_gallery_new</a:t>
            </a:r>
            <a:r>
              <a:rPr lang="en-US" sz="1200" kern="1200" dirty="0" smtClean="0">
                <a:solidFill>
                  <a:schemeClr val="tx1"/>
                </a:solidFill>
                <a:latin typeface="+mn-lt"/>
                <a:ea typeface="+mn-ea"/>
                <a:cs typeface="+mn-cs"/>
              </a:rPr>
              <a:t> that does not  [error]</a:t>
            </a:r>
          </a:p>
          <a:p>
            <a:r>
              <a:rPr lang="en-US" sz="1200" kern="1200" dirty="0" smtClean="0">
                <a:solidFill>
                  <a:schemeClr val="tx1"/>
                </a:solidFill>
                <a:latin typeface="+mn-lt"/>
                <a:ea typeface="+mn-ea"/>
                <a:cs typeface="+mn-cs"/>
              </a:rPr>
              <a:t>exist on 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field_provenance_poster_view</a:t>
            </a:r>
            <a:r>
              <a:rPr lang="en-US" sz="1200" kern="1200" dirty="0" smtClean="0">
                <a:solidFill>
                  <a:schemeClr val="tx1"/>
                </a:solidFill>
                <a:latin typeface="+mn-lt"/>
                <a:ea typeface="+mn-ea"/>
                <a:cs typeface="+mn-cs"/>
              </a:rPr>
              <a:t> that does not [error]</a:t>
            </a:r>
          </a:p>
          <a:p>
            <a:r>
              <a:rPr lang="en-US" sz="1200" kern="1200" dirty="0" smtClean="0">
                <a:solidFill>
                  <a:schemeClr val="tx1"/>
                </a:solidFill>
                <a:latin typeface="+mn-lt"/>
                <a:ea typeface="+mn-ea"/>
                <a:cs typeface="+mn-cs"/>
              </a:rPr>
              <a:t>exist on 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field_posters</a:t>
            </a:r>
            <a:r>
              <a:rPr lang="en-US" sz="1200" kern="1200" dirty="0" smtClean="0">
                <a:solidFill>
                  <a:schemeClr val="tx1"/>
                </a:solidFill>
                <a:latin typeface="+mn-lt"/>
                <a:ea typeface="+mn-ea"/>
                <a:cs typeface="+mn-cs"/>
              </a:rPr>
              <a:t> that does not exist on entity[error]</a:t>
            </a:r>
          </a:p>
          <a:p>
            <a:r>
              <a:rPr lang="en-US" sz="1200" kern="1200" dirty="0" smtClean="0">
                <a:solidFill>
                  <a:schemeClr val="tx1"/>
                </a:solidFill>
                <a:latin typeface="+mn-lt"/>
                <a:ea typeface="+mn-ea"/>
                <a:cs typeface="+mn-cs"/>
              </a:rPr>
              <a:t>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field_reporter</a:t>
            </a:r>
            <a:r>
              <a:rPr lang="en-US" sz="1200" kern="1200" dirty="0" smtClean="0">
                <a:solidFill>
                  <a:schemeClr val="tx1"/>
                </a:solidFill>
                <a:latin typeface="+mn-lt"/>
                <a:ea typeface="+mn-ea"/>
                <a:cs typeface="+mn-cs"/>
              </a:rPr>
              <a:t> that does not exist on      [error]</a:t>
            </a:r>
          </a:p>
          <a:p>
            <a:r>
              <a:rPr lang="en-US" sz="1200" kern="1200" dirty="0" smtClean="0">
                <a:solidFill>
                  <a:schemeClr val="tx1"/>
                </a:solidFill>
                <a:latin typeface="+mn-lt"/>
                <a:ea typeface="+mn-ea"/>
                <a:cs typeface="+mn-cs"/>
              </a:rPr>
              <a:t>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field_link_lookup</a:t>
            </a:r>
            <a:r>
              <a:rPr lang="en-US" sz="1200" kern="1200" dirty="0" smtClean="0">
                <a:solidFill>
                  <a:schemeClr val="tx1"/>
                </a:solidFill>
                <a:latin typeface="+mn-lt"/>
                <a:ea typeface="+mn-ea"/>
                <a:cs typeface="+mn-cs"/>
              </a:rPr>
              <a:t> that does not exist on   [error]</a:t>
            </a:r>
          </a:p>
          <a:p>
            <a:r>
              <a:rPr lang="en-US" sz="1200" kern="1200" dirty="0" smtClean="0">
                <a:solidFill>
                  <a:schemeClr val="tx1"/>
                </a:solidFill>
                <a:latin typeface="+mn-lt"/>
                <a:ea typeface="+mn-ea"/>
                <a:cs typeface="+mn-cs"/>
              </a:rPr>
              <a:t>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field_poster_restriction_instruc</a:t>
            </a:r>
            <a:r>
              <a:rPr lang="en-US" sz="1200" kern="1200" dirty="0" smtClean="0">
                <a:solidFill>
                  <a:schemeClr val="tx1"/>
                </a:solidFill>
                <a:latin typeface="+mn-lt"/>
                <a:ea typeface="+mn-ea"/>
                <a:cs typeface="+mn-cs"/>
              </a:rPr>
              <a:t> that does [error]</a:t>
            </a:r>
          </a:p>
          <a:p>
            <a:r>
              <a:rPr lang="en-US" sz="1200" kern="1200" dirty="0" smtClean="0">
                <a:solidFill>
                  <a:schemeClr val="tx1"/>
                </a:solidFill>
                <a:latin typeface="+mn-lt"/>
                <a:ea typeface="+mn-ea"/>
                <a:cs typeface="+mn-cs"/>
              </a:rPr>
              <a:t>not exist on 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field_youtube</a:t>
            </a:r>
            <a:r>
              <a:rPr lang="en-US" sz="1200" kern="1200" dirty="0" smtClean="0">
                <a:solidFill>
                  <a:schemeClr val="tx1"/>
                </a:solidFill>
                <a:latin typeface="+mn-lt"/>
                <a:ea typeface="+mn-ea"/>
                <a:cs typeface="+mn-cs"/>
              </a:rPr>
              <a:t> that does not exist on entity[error]</a:t>
            </a:r>
          </a:p>
          <a:p>
            <a:r>
              <a:rPr lang="en-US" sz="1200" kern="1200" dirty="0" smtClean="0">
                <a:solidFill>
                  <a:schemeClr val="tx1"/>
                </a:solidFill>
                <a:latin typeface="+mn-lt"/>
                <a:ea typeface="+mn-ea"/>
                <a:cs typeface="+mn-cs"/>
              </a:rPr>
              <a:t>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field_related_tasks</a:t>
            </a:r>
            <a:r>
              <a:rPr lang="en-US" sz="1200" kern="1200" dirty="0" smtClean="0">
                <a:solidFill>
                  <a:schemeClr val="tx1"/>
                </a:solidFill>
                <a:latin typeface="+mn-lt"/>
                <a:ea typeface="+mn-ea"/>
                <a:cs typeface="+mn-cs"/>
              </a:rPr>
              <a:t> that does not exist on [error]</a:t>
            </a:r>
          </a:p>
          <a:p>
            <a:r>
              <a:rPr lang="en-US" sz="1200" kern="1200" dirty="0" smtClean="0">
                <a:solidFill>
                  <a:schemeClr val="tx1"/>
                </a:solidFill>
                <a:latin typeface="+mn-lt"/>
                <a:ea typeface="+mn-ea"/>
                <a:cs typeface="+mn-cs"/>
              </a:rPr>
              <a:t>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26</a:t>
            </a:fld>
            <a:endParaRPr lang="en-US"/>
          </a:p>
        </p:txBody>
      </p:sp>
    </p:spTree>
    <p:extLst>
      <p:ext uri="{BB962C8B-B14F-4D97-AF65-F5344CB8AC3E}">
        <p14:creationId xmlns:p14="http://schemas.microsoft.com/office/powerpoint/2010/main" val="2099349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Fields missing on the edit form or the view page</a:t>
            </a:r>
          </a:p>
          <a:p>
            <a:endParaRPr lang="en-US" dirty="0" smtClean="0"/>
          </a:p>
          <a:p>
            <a:r>
              <a:rPr lang="en-US" dirty="0" smtClean="0"/>
              <a:t>One other thing that may be a point of confusion is when you run a migration that seems to be successful but afterward you don't see your fields on the edit form. Go to the Content Types administration page and check the Manage Form Display tab for each content type. The fields added by the upgrade may be hidden on the edit form. If so, drag them up to be visible. Similarly, if they don't appear in the node view, the fields added by Migrate may have gotten hidden on the Manage Display tab and you may need to make them visible there. In migrating custom fields on an entity, the the Migrate Plus module could help.</a:t>
            </a:r>
          </a:p>
          <a:p>
            <a:endParaRPr lang="en-US" dirty="0" smtClean="0"/>
          </a:p>
          <a:p>
            <a:r>
              <a:rPr lang="en-US" sz="1200" kern="1200" dirty="0" smtClean="0">
                <a:solidFill>
                  <a:schemeClr val="tx1"/>
                </a:solidFill>
                <a:latin typeface="+mn-lt"/>
                <a:ea typeface="+mn-ea"/>
                <a:cs typeface="+mn-cs"/>
              </a:rPr>
              <a:t>Upgrading d7_field_instance</a:t>
            </a:r>
          </a:p>
          <a:p>
            <a:r>
              <a:rPr lang="en-US" sz="1200" kern="1200" dirty="0" smtClean="0">
                <a:solidFill>
                  <a:schemeClr val="tx1"/>
                </a:solidFill>
                <a:latin typeface="+mn-lt"/>
                <a:ea typeface="+mn-ea"/>
                <a:cs typeface="+mn-cs"/>
              </a:rPr>
              <a:t>Missing bundle entity, entity type </a:t>
            </a:r>
            <a:r>
              <a:rPr lang="en-US" sz="1200" kern="1200" dirty="0" err="1" smtClean="0">
                <a:solidFill>
                  <a:schemeClr val="tx1"/>
                </a:solidFill>
                <a:latin typeface="+mn-lt"/>
                <a:ea typeface="+mn-ea"/>
                <a:cs typeface="+mn-cs"/>
              </a:rPr>
              <a:t>node_type</a:t>
            </a:r>
            <a:r>
              <a:rPr lang="en-US" sz="1200" kern="1200" dirty="0" smtClean="0">
                <a:solidFill>
                  <a:schemeClr val="tx1"/>
                </a:solidFill>
                <a:latin typeface="+mn-lt"/>
                <a:ea typeface="+mn-ea"/>
                <a:cs typeface="+mn-cs"/>
              </a:rPr>
              <a:t>, entity id image.       [error]</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/core/lib/Drupal/Core/Entity/EntityType.php:866)</a:t>
            </a:r>
          </a:p>
          <a:p>
            <a:r>
              <a:rPr lang="en-US" sz="1200" kern="1200" dirty="0" smtClean="0">
                <a:solidFill>
                  <a:schemeClr val="tx1"/>
                </a:solidFill>
                <a:latin typeface="+mn-lt"/>
                <a:ea typeface="+mn-ea"/>
                <a:cs typeface="+mn-cs"/>
              </a:rPr>
              <a:t>Missing bundle entity, entity type </a:t>
            </a:r>
            <a:r>
              <a:rPr lang="en-US" sz="1200" kern="1200" dirty="0" err="1" smtClean="0">
                <a:solidFill>
                  <a:schemeClr val="tx1"/>
                </a:solidFill>
                <a:latin typeface="+mn-lt"/>
                <a:ea typeface="+mn-ea"/>
                <a:cs typeface="+mn-cs"/>
              </a:rPr>
              <a:t>node_type</a:t>
            </a:r>
            <a:r>
              <a:rPr lang="en-US" sz="1200" kern="1200" dirty="0" smtClean="0">
                <a:solidFill>
                  <a:schemeClr val="tx1"/>
                </a:solidFill>
                <a:latin typeface="+mn-lt"/>
                <a:ea typeface="+mn-ea"/>
                <a:cs typeface="+mn-cs"/>
              </a:rPr>
              <a:t>, entity id image.       [error]</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/core/lib/Drupal/Core/Entity/EntityType.php:866)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field_combined_year</a:t>
            </a:r>
            <a:r>
              <a:rPr lang="en-US" sz="1200" kern="1200" dirty="0" smtClean="0">
                <a:solidFill>
                  <a:schemeClr val="tx1"/>
                </a:solidFill>
                <a:latin typeface="+mn-lt"/>
                <a:ea typeface="+mn-ea"/>
                <a:cs typeface="+mn-cs"/>
              </a:rPr>
              <a:t> that does not exist on [error]</a:t>
            </a:r>
          </a:p>
          <a:p>
            <a:r>
              <a:rPr lang="en-US" sz="1200" kern="1200" dirty="0" smtClean="0">
                <a:solidFill>
                  <a:schemeClr val="tx1"/>
                </a:solidFill>
                <a:latin typeface="+mn-lt"/>
                <a:ea typeface="+mn-ea"/>
                <a:cs typeface="+mn-cs"/>
              </a:rPr>
              <a:t>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field_poster_images</a:t>
            </a:r>
            <a:r>
              <a:rPr lang="en-US" sz="1200" kern="1200" dirty="0" smtClean="0">
                <a:solidFill>
                  <a:schemeClr val="tx1"/>
                </a:solidFill>
                <a:latin typeface="+mn-lt"/>
                <a:ea typeface="+mn-ea"/>
                <a:cs typeface="+mn-cs"/>
              </a:rPr>
              <a:t> that does not exist on [error]</a:t>
            </a:r>
          </a:p>
          <a:p>
            <a:r>
              <a:rPr lang="en-US" sz="1200" kern="1200" dirty="0" smtClean="0">
                <a:solidFill>
                  <a:schemeClr val="tx1"/>
                </a:solidFill>
                <a:latin typeface="+mn-lt"/>
                <a:ea typeface="+mn-ea"/>
                <a:cs typeface="+mn-cs"/>
              </a:rPr>
              <a:t>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field_assignee</a:t>
            </a:r>
            <a:r>
              <a:rPr lang="en-US" sz="1200" kern="1200" dirty="0" smtClean="0">
                <a:solidFill>
                  <a:schemeClr val="tx1"/>
                </a:solidFill>
                <a:latin typeface="+mn-lt"/>
                <a:ea typeface="+mn-ea"/>
                <a:cs typeface="+mn-cs"/>
              </a:rPr>
              <a:t> that does not exist on      [error]</a:t>
            </a:r>
          </a:p>
          <a:p>
            <a:r>
              <a:rPr lang="en-US" sz="1200" kern="1200" dirty="0" smtClean="0">
                <a:solidFill>
                  <a:schemeClr val="tx1"/>
                </a:solidFill>
                <a:latin typeface="+mn-lt"/>
                <a:ea typeface="+mn-ea"/>
                <a:cs typeface="+mn-cs"/>
              </a:rPr>
              <a:t>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field_artist</a:t>
            </a:r>
            <a:r>
              <a:rPr lang="en-US" sz="1200" kern="1200" dirty="0" smtClean="0">
                <a:solidFill>
                  <a:schemeClr val="tx1"/>
                </a:solidFill>
                <a:latin typeface="+mn-lt"/>
                <a:ea typeface="+mn-ea"/>
                <a:cs typeface="+mn-cs"/>
              </a:rPr>
              <a:t> that does not exist on entity [error]</a:t>
            </a:r>
          </a:p>
          <a:p>
            <a:r>
              <a:rPr lang="en-US" sz="1200" kern="1200" dirty="0" smtClean="0">
                <a:solidFill>
                  <a:schemeClr val="tx1"/>
                </a:solidFill>
                <a:latin typeface="+mn-lt"/>
                <a:ea typeface="+mn-ea"/>
                <a:cs typeface="+mn-cs"/>
              </a:rPr>
              <a:t>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field_publisher</a:t>
            </a:r>
            <a:r>
              <a:rPr lang="en-US" sz="1200" kern="1200" dirty="0" smtClean="0">
                <a:solidFill>
                  <a:schemeClr val="tx1"/>
                </a:solidFill>
                <a:latin typeface="+mn-lt"/>
                <a:ea typeface="+mn-ea"/>
                <a:cs typeface="+mn-cs"/>
              </a:rPr>
              <a:t> that does not exist on     [error]</a:t>
            </a:r>
          </a:p>
          <a:p>
            <a:r>
              <a:rPr lang="en-US" sz="1200" kern="1200" dirty="0" smtClean="0">
                <a:solidFill>
                  <a:schemeClr val="tx1"/>
                </a:solidFill>
                <a:latin typeface="+mn-lt"/>
                <a:ea typeface="+mn-ea"/>
                <a:cs typeface="+mn-cs"/>
              </a:rPr>
              <a:t>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field_provenance</a:t>
            </a:r>
            <a:r>
              <a:rPr lang="en-US" sz="1200" kern="1200" dirty="0" smtClean="0">
                <a:solidFill>
                  <a:schemeClr val="tx1"/>
                </a:solidFill>
                <a:latin typeface="+mn-lt"/>
                <a:ea typeface="+mn-ea"/>
                <a:cs typeface="+mn-cs"/>
              </a:rPr>
              <a:t> that does not exist on    [error]</a:t>
            </a:r>
          </a:p>
          <a:p>
            <a:r>
              <a:rPr lang="en-US" sz="1200" kern="1200" dirty="0" smtClean="0">
                <a:solidFill>
                  <a:schemeClr val="tx1"/>
                </a:solidFill>
                <a:latin typeface="+mn-lt"/>
                <a:ea typeface="+mn-ea"/>
                <a:cs typeface="+mn-cs"/>
              </a:rPr>
              <a:t>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field_publisher_gallery_new</a:t>
            </a:r>
            <a:r>
              <a:rPr lang="en-US" sz="1200" kern="1200" dirty="0" smtClean="0">
                <a:solidFill>
                  <a:schemeClr val="tx1"/>
                </a:solidFill>
                <a:latin typeface="+mn-lt"/>
                <a:ea typeface="+mn-ea"/>
                <a:cs typeface="+mn-cs"/>
              </a:rPr>
              <a:t> that does not  [error]</a:t>
            </a:r>
          </a:p>
          <a:p>
            <a:r>
              <a:rPr lang="en-US" sz="1200" kern="1200" dirty="0" smtClean="0">
                <a:solidFill>
                  <a:schemeClr val="tx1"/>
                </a:solidFill>
                <a:latin typeface="+mn-lt"/>
                <a:ea typeface="+mn-ea"/>
                <a:cs typeface="+mn-cs"/>
              </a:rPr>
              <a:t>exist on 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field_provenance_poster_view</a:t>
            </a:r>
            <a:r>
              <a:rPr lang="en-US" sz="1200" kern="1200" dirty="0" smtClean="0">
                <a:solidFill>
                  <a:schemeClr val="tx1"/>
                </a:solidFill>
                <a:latin typeface="+mn-lt"/>
                <a:ea typeface="+mn-ea"/>
                <a:cs typeface="+mn-cs"/>
              </a:rPr>
              <a:t> that does not [error]</a:t>
            </a:r>
          </a:p>
          <a:p>
            <a:r>
              <a:rPr lang="en-US" sz="1200" kern="1200" dirty="0" smtClean="0">
                <a:solidFill>
                  <a:schemeClr val="tx1"/>
                </a:solidFill>
                <a:latin typeface="+mn-lt"/>
                <a:ea typeface="+mn-ea"/>
                <a:cs typeface="+mn-cs"/>
              </a:rPr>
              <a:t>exist on 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field_posters</a:t>
            </a:r>
            <a:r>
              <a:rPr lang="en-US" sz="1200" kern="1200" dirty="0" smtClean="0">
                <a:solidFill>
                  <a:schemeClr val="tx1"/>
                </a:solidFill>
                <a:latin typeface="+mn-lt"/>
                <a:ea typeface="+mn-ea"/>
                <a:cs typeface="+mn-cs"/>
              </a:rPr>
              <a:t> that does not exist on entity[error]</a:t>
            </a:r>
          </a:p>
          <a:p>
            <a:r>
              <a:rPr lang="en-US" sz="1200" kern="1200" dirty="0" smtClean="0">
                <a:solidFill>
                  <a:schemeClr val="tx1"/>
                </a:solidFill>
                <a:latin typeface="+mn-lt"/>
                <a:ea typeface="+mn-ea"/>
                <a:cs typeface="+mn-cs"/>
              </a:rPr>
              <a:t>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field_reporter</a:t>
            </a:r>
            <a:r>
              <a:rPr lang="en-US" sz="1200" kern="1200" dirty="0" smtClean="0">
                <a:solidFill>
                  <a:schemeClr val="tx1"/>
                </a:solidFill>
                <a:latin typeface="+mn-lt"/>
                <a:ea typeface="+mn-ea"/>
                <a:cs typeface="+mn-cs"/>
              </a:rPr>
              <a:t> that does not exist on      [error]</a:t>
            </a:r>
          </a:p>
          <a:p>
            <a:r>
              <a:rPr lang="en-US" sz="1200" kern="1200" dirty="0" smtClean="0">
                <a:solidFill>
                  <a:schemeClr val="tx1"/>
                </a:solidFill>
                <a:latin typeface="+mn-lt"/>
                <a:ea typeface="+mn-ea"/>
                <a:cs typeface="+mn-cs"/>
              </a:rPr>
              <a:t>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field_link_lookup</a:t>
            </a:r>
            <a:r>
              <a:rPr lang="en-US" sz="1200" kern="1200" dirty="0" smtClean="0">
                <a:solidFill>
                  <a:schemeClr val="tx1"/>
                </a:solidFill>
                <a:latin typeface="+mn-lt"/>
                <a:ea typeface="+mn-ea"/>
                <a:cs typeface="+mn-cs"/>
              </a:rPr>
              <a:t> that does not exist on   [error]</a:t>
            </a:r>
          </a:p>
          <a:p>
            <a:r>
              <a:rPr lang="en-US" sz="1200" kern="1200" dirty="0" smtClean="0">
                <a:solidFill>
                  <a:schemeClr val="tx1"/>
                </a:solidFill>
                <a:latin typeface="+mn-lt"/>
                <a:ea typeface="+mn-ea"/>
                <a:cs typeface="+mn-cs"/>
              </a:rPr>
              <a:t>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field_poster_restriction_instruc</a:t>
            </a:r>
            <a:r>
              <a:rPr lang="en-US" sz="1200" kern="1200" dirty="0" smtClean="0">
                <a:solidFill>
                  <a:schemeClr val="tx1"/>
                </a:solidFill>
                <a:latin typeface="+mn-lt"/>
                <a:ea typeface="+mn-ea"/>
                <a:cs typeface="+mn-cs"/>
              </a:rPr>
              <a:t> that does [error]</a:t>
            </a:r>
          </a:p>
          <a:p>
            <a:r>
              <a:rPr lang="en-US" sz="1200" kern="1200" dirty="0" smtClean="0">
                <a:solidFill>
                  <a:schemeClr val="tx1"/>
                </a:solidFill>
                <a:latin typeface="+mn-lt"/>
                <a:ea typeface="+mn-ea"/>
                <a:cs typeface="+mn-cs"/>
              </a:rPr>
              <a:t>not exist on 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field_youtube</a:t>
            </a:r>
            <a:r>
              <a:rPr lang="en-US" sz="1200" kern="1200" dirty="0" smtClean="0">
                <a:solidFill>
                  <a:schemeClr val="tx1"/>
                </a:solidFill>
                <a:latin typeface="+mn-lt"/>
                <a:ea typeface="+mn-ea"/>
                <a:cs typeface="+mn-cs"/>
              </a:rPr>
              <a:t> that does not exist on entity[error]</a:t>
            </a:r>
          </a:p>
          <a:p>
            <a:r>
              <a:rPr lang="en-US" sz="1200" kern="1200" dirty="0" smtClean="0">
                <a:solidFill>
                  <a:schemeClr val="tx1"/>
                </a:solidFill>
                <a:latin typeface="+mn-lt"/>
                <a:ea typeface="+mn-ea"/>
                <a:cs typeface="+mn-cs"/>
              </a:rPr>
              <a:t>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r>
              <a:rPr lang="en-US" sz="1200" kern="1200" dirty="0" smtClean="0">
                <a:solidFill>
                  <a:schemeClr val="tx1"/>
                </a:solidFill>
                <a:latin typeface="+mn-lt"/>
                <a:ea typeface="+mn-ea"/>
                <a:cs typeface="+mn-cs"/>
              </a:rPr>
              <a:t>Attempt to create a field </a:t>
            </a:r>
            <a:r>
              <a:rPr lang="en-US" sz="1200" kern="1200" dirty="0" err="1" smtClean="0">
                <a:solidFill>
                  <a:schemeClr val="tx1"/>
                </a:solidFill>
                <a:latin typeface="+mn-lt"/>
                <a:ea typeface="+mn-ea"/>
                <a:cs typeface="+mn-cs"/>
              </a:rPr>
              <a:t>field_related_tasks</a:t>
            </a:r>
            <a:r>
              <a:rPr lang="en-US" sz="1200" kern="1200" dirty="0" smtClean="0">
                <a:solidFill>
                  <a:schemeClr val="tx1"/>
                </a:solidFill>
                <a:latin typeface="+mn-lt"/>
                <a:ea typeface="+mn-ea"/>
                <a:cs typeface="+mn-cs"/>
              </a:rPr>
              <a:t> that does not exist on [error]</a:t>
            </a:r>
          </a:p>
          <a:p>
            <a:r>
              <a:rPr lang="en-US" sz="1200" kern="1200" dirty="0" smtClean="0">
                <a:solidFill>
                  <a:schemeClr val="tx1"/>
                </a:solidFill>
                <a:latin typeface="+mn-lt"/>
                <a:ea typeface="+mn-ea"/>
                <a:cs typeface="+mn-cs"/>
              </a:rPr>
              <a:t>entity type node.</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/core/modules/field/</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/Entity/FieldConfig.php:286)</a:t>
            </a:r>
          </a:p>
          <a:p>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27</a:t>
            </a:fld>
            <a:endParaRPr lang="en-US"/>
          </a:p>
        </p:txBody>
      </p:sp>
    </p:spTree>
    <p:extLst>
      <p:ext uri="{BB962C8B-B14F-4D97-AF65-F5344CB8AC3E}">
        <p14:creationId xmlns:p14="http://schemas.microsoft.com/office/powerpoint/2010/main" val="2099349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28</a:t>
            </a:fld>
            <a:endParaRPr lang="en-US"/>
          </a:p>
        </p:txBody>
      </p:sp>
    </p:spTree>
    <p:extLst>
      <p:ext uri="{BB962C8B-B14F-4D97-AF65-F5344CB8AC3E}">
        <p14:creationId xmlns:p14="http://schemas.microsoft.com/office/powerpoint/2010/main" val="392398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Fatal error: Call to undefined method Drupal\Core\Field\</a:t>
            </a:r>
            <a:r>
              <a:rPr lang="en-US" dirty="0" err="1" smtClean="0"/>
              <a:t>BaseFieldDefinition</a:t>
            </a:r>
            <a:r>
              <a:rPr lang="en-US" dirty="0" smtClean="0"/>
              <a:t>::</a:t>
            </a:r>
            <a:r>
              <a:rPr lang="en-US" dirty="0" err="1" smtClean="0"/>
              <a:t>getThirdPartySettings</a:t>
            </a:r>
            <a:r>
              <a:rPr lang="en-US" dirty="0" smtClean="0"/>
              <a:t>() in /Users/</a:t>
            </a:r>
            <a:r>
              <a:rPr lang="en-US" dirty="0" err="1" smtClean="0"/>
              <a:t>stanleyascher</a:t>
            </a:r>
            <a:r>
              <a:rPr lang="en-US" dirty="0" smtClean="0"/>
              <a:t>/Sites/</a:t>
            </a:r>
            <a:r>
              <a:rPr lang="en-US" dirty="0" err="1" smtClean="0"/>
              <a:t>htdocs</a:t>
            </a:r>
            <a:r>
              <a:rPr lang="en-US" dirty="0" smtClean="0"/>
              <a:t>/modules/</a:t>
            </a:r>
            <a:r>
              <a:rPr lang="en-US" dirty="0" err="1" smtClean="0"/>
              <a:t>better_formats</a:t>
            </a:r>
            <a:r>
              <a:rPr lang="en-US" dirty="0" smtClean="0"/>
              <a:t>/</a:t>
            </a:r>
            <a:r>
              <a:rPr lang="en-US" dirty="0" err="1" smtClean="0"/>
              <a:t>better_formats.module</a:t>
            </a:r>
            <a:r>
              <a:rPr lang="en-US" dirty="0" smtClean="0"/>
              <a:t> on line 50 for better formats</a:t>
            </a:r>
          </a:p>
          <a:p>
            <a:endParaRPr lang="en-US" dirty="0" smtClean="0"/>
          </a:p>
          <a:p>
            <a:r>
              <a:rPr lang="en-US" sz="1200" kern="1200" dirty="0" smtClean="0">
                <a:solidFill>
                  <a:schemeClr val="tx1"/>
                </a:solidFill>
                <a:latin typeface="+mn-lt"/>
                <a:ea typeface="+mn-ea"/>
                <a:cs typeface="+mn-cs"/>
              </a:rPr>
              <a:t>Missing bundle for entity type </a:t>
            </a:r>
            <a:r>
              <a:rPr lang="en-US" sz="1200" kern="1200" dirty="0" err="1" smtClean="0">
                <a:solidFill>
                  <a:schemeClr val="tx1"/>
                </a:solidFill>
                <a:latin typeface="+mn-lt"/>
                <a:ea typeface="+mn-ea"/>
                <a:cs typeface="+mn-cs"/>
              </a:rPr>
              <a:t>taxonomy_term</a:t>
            </a:r>
            <a:r>
              <a:rPr lang="en-US" sz="1200" kern="1200" dirty="0" smtClean="0">
                <a:solidFill>
                  <a:schemeClr val="tx1"/>
                </a:solidFill>
                <a:latin typeface="+mn-lt"/>
                <a:ea typeface="+mn-ea"/>
                <a:cs typeface="+mn-cs"/>
              </a:rPr>
              <a:t>                         [error]</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/core/lib/Drupal/Core/Entity/ContentEntityStorageBase.php:83)</a:t>
            </a:r>
          </a:p>
          <a:p>
            <a:r>
              <a:rPr lang="en-US" sz="1200" kern="1200" dirty="0" smtClean="0">
                <a:solidFill>
                  <a:schemeClr val="tx1"/>
                </a:solidFill>
                <a:latin typeface="+mn-lt"/>
                <a:ea typeface="+mn-ea"/>
                <a:cs typeface="+mn-cs"/>
              </a:rPr>
              <a:t>Missing bundle for entity type </a:t>
            </a:r>
            <a:r>
              <a:rPr lang="en-US" sz="1200" kern="1200" dirty="0" err="1" smtClean="0">
                <a:solidFill>
                  <a:schemeClr val="tx1"/>
                </a:solidFill>
                <a:latin typeface="+mn-lt"/>
                <a:ea typeface="+mn-ea"/>
                <a:cs typeface="+mn-cs"/>
              </a:rPr>
              <a:t>taxonomy_term</a:t>
            </a:r>
            <a:r>
              <a:rPr lang="en-US" sz="1200" kern="1200" dirty="0" smtClean="0">
                <a:solidFill>
                  <a:schemeClr val="tx1"/>
                </a:solidFill>
                <a:latin typeface="+mn-lt"/>
                <a:ea typeface="+mn-ea"/>
                <a:cs typeface="+mn-cs"/>
              </a:rPr>
              <a:t>                         [error]</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/core/lib/Drupal/Core/Entity/ContentEntityStorageBase.php:83)</a:t>
            </a:r>
          </a:p>
          <a:p>
            <a:r>
              <a:rPr lang="en-US" sz="1200" kern="1200" dirty="0" smtClean="0">
                <a:solidFill>
                  <a:schemeClr val="tx1"/>
                </a:solidFill>
                <a:latin typeface="+mn-lt"/>
                <a:ea typeface="+mn-ea"/>
                <a:cs typeface="+mn-cs"/>
              </a:rPr>
              <a:t>Missing bundle for entity type </a:t>
            </a:r>
            <a:r>
              <a:rPr lang="en-US" sz="1200" kern="1200" dirty="0" err="1" smtClean="0">
                <a:solidFill>
                  <a:schemeClr val="tx1"/>
                </a:solidFill>
                <a:latin typeface="+mn-lt"/>
                <a:ea typeface="+mn-ea"/>
                <a:cs typeface="+mn-cs"/>
              </a:rPr>
              <a:t>taxonomy_term</a:t>
            </a:r>
            <a:r>
              <a:rPr lang="en-US" sz="1200" kern="1200" dirty="0" smtClean="0">
                <a:solidFill>
                  <a:schemeClr val="tx1"/>
                </a:solidFill>
                <a:latin typeface="+mn-lt"/>
                <a:ea typeface="+mn-ea"/>
                <a:cs typeface="+mn-cs"/>
              </a:rPr>
              <a:t>                         [error]</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/core/lib/Drupal/Core/Entity/ContentEntityStorageBase.php:83)</a:t>
            </a:r>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29</a:t>
            </a:fld>
            <a:endParaRPr lang="en-US"/>
          </a:p>
        </p:txBody>
      </p:sp>
    </p:spTree>
    <p:extLst>
      <p:ext uri="{BB962C8B-B14F-4D97-AF65-F5344CB8AC3E}">
        <p14:creationId xmlns:p14="http://schemas.microsoft.com/office/powerpoint/2010/main" val="1296421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pantheon.io</a:t>
            </a:r>
            <a:r>
              <a:rPr lang="en-US" dirty="0" smtClean="0"/>
              <a:t>/drupal-8/panels-and-page-manager</a:t>
            </a:r>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30</a:t>
            </a:fld>
            <a:endParaRPr lang="en-US"/>
          </a:p>
        </p:txBody>
      </p:sp>
    </p:spTree>
    <p:extLst>
      <p:ext uri="{BB962C8B-B14F-4D97-AF65-F5344CB8AC3E}">
        <p14:creationId xmlns:p14="http://schemas.microsoft.com/office/powerpoint/2010/main" val="1358014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Fatal error: Call to undefined method Drupal\Core\Field\</a:t>
            </a:r>
            <a:r>
              <a:rPr lang="en-US" dirty="0" err="1" smtClean="0"/>
              <a:t>BaseFieldDefinition</a:t>
            </a:r>
            <a:r>
              <a:rPr lang="en-US" dirty="0" smtClean="0"/>
              <a:t>::</a:t>
            </a:r>
            <a:r>
              <a:rPr lang="en-US" dirty="0" err="1" smtClean="0"/>
              <a:t>getThirdPartySettings</a:t>
            </a:r>
            <a:r>
              <a:rPr lang="en-US" dirty="0" smtClean="0"/>
              <a:t>() in /Users/</a:t>
            </a:r>
            <a:r>
              <a:rPr lang="en-US" dirty="0" err="1" smtClean="0"/>
              <a:t>stanleyascher</a:t>
            </a:r>
            <a:r>
              <a:rPr lang="en-US" dirty="0" smtClean="0"/>
              <a:t>/Sites/</a:t>
            </a:r>
            <a:r>
              <a:rPr lang="en-US" dirty="0" err="1" smtClean="0"/>
              <a:t>htdocs</a:t>
            </a:r>
            <a:r>
              <a:rPr lang="en-US" dirty="0" smtClean="0"/>
              <a:t>/modules/</a:t>
            </a:r>
            <a:r>
              <a:rPr lang="en-US" dirty="0" err="1" smtClean="0"/>
              <a:t>better_formats</a:t>
            </a:r>
            <a:r>
              <a:rPr lang="en-US" dirty="0" smtClean="0"/>
              <a:t>/</a:t>
            </a:r>
            <a:r>
              <a:rPr lang="en-US" dirty="0" err="1" smtClean="0"/>
              <a:t>better_formats.module</a:t>
            </a:r>
            <a:r>
              <a:rPr lang="en-US" dirty="0" smtClean="0"/>
              <a:t> on line 50 for better formats</a:t>
            </a:r>
          </a:p>
          <a:p>
            <a:endParaRPr lang="en-US" dirty="0" smtClean="0"/>
          </a:p>
          <a:p>
            <a:r>
              <a:rPr lang="en-US" sz="1200" kern="1200" dirty="0" smtClean="0">
                <a:solidFill>
                  <a:schemeClr val="tx1"/>
                </a:solidFill>
                <a:latin typeface="+mn-lt"/>
                <a:ea typeface="+mn-ea"/>
                <a:cs typeface="+mn-cs"/>
              </a:rPr>
              <a:t>Missing bundle for entity type </a:t>
            </a:r>
            <a:r>
              <a:rPr lang="en-US" sz="1200" kern="1200" dirty="0" err="1" smtClean="0">
                <a:solidFill>
                  <a:schemeClr val="tx1"/>
                </a:solidFill>
                <a:latin typeface="+mn-lt"/>
                <a:ea typeface="+mn-ea"/>
                <a:cs typeface="+mn-cs"/>
              </a:rPr>
              <a:t>taxonomy_term</a:t>
            </a:r>
            <a:r>
              <a:rPr lang="en-US" sz="1200" kern="1200" dirty="0" smtClean="0">
                <a:solidFill>
                  <a:schemeClr val="tx1"/>
                </a:solidFill>
                <a:latin typeface="+mn-lt"/>
                <a:ea typeface="+mn-ea"/>
                <a:cs typeface="+mn-cs"/>
              </a:rPr>
              <a:t>                         [error]</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/core/lib/Drupal/Core/Entity/ContentEntityStorageBase.php:83)</a:t>
            </a:r>
          </a:p>
          <a:p>
            <a:r>
              <a:rPr lang="en-US" sz="1200" kern="1200" dirty="0" smtClean="0">
                <a:solidFill>
                  <a:schemeClr val="tx1"/>
                </a:solidFill>
                <a:latin typeface="+mn-lt"/>
                <a:ea typeface="+mn-ea"/>
                <a:cs typeface="+mn-cs"/>
              </a:rPr>
              <a:t>Missing bundle for entity type </a:t>
            </a:r>
            <a:r>
              <a:rPr lang="en-US" sz="1200" kern="1200" dirty="0" err="1" smtClean="0">
                <a:solidFill>
                  <a:schemeClr val="tx1"/>
                </a:solidFill>
                <a:latin typeface="+mn-lt"/>
                <a:ea typeface="+mn-ea"/>
                <a:cs typeface="+mn-cs"/>
              </a:rPr>
              <a:t>taxonomy_term</a:t>
            </a:r>
            <a:r>
              <a:rPr lang="en-US" sz="1200" kern="1200" dirty="0" smtClean="0">
                <a:solidFill>
                  <a:schemeClr val="tx1"/>
                </a:solidFill>
                <a:latin typeface="+mn-lt"/>
                <a:ea typeface="+mn-ea"/>
                <a:cs typeface="+mn-cs"/>
              </a:rPr>
              <a:t>                         [error]</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/core/lib/Drupal/Core/Entity/ContentEntityStorageBase.php:83)</a:t>
            </a:r>
          </a:p>
          <a:p>
            <a:r>
              <a:rPr lang="en-US" sz="1200" kern="1200" dirty="0" smtClean="0">
                <a:solidFill>
                  <a:schemeClr val="tx1"/>
                </a:solidFill>
                <a:latin typeface="+mn-lt"/>
                <a:ea typeface="+mn-ea"/>
                <a:cs typeface="+mn-cs"/>
              </a:rPr>
              <a:t>Missing bundle for entity type </a:t>
            </a:r>
            <a:r>
              <a:rPr lang="en-US" sz="1200" kern="1200" dirty="0" err="1" smtClean="0">
                <a:solidFill>
                  <a:schemeClr val="tx1"/>
                </a:solidFill>
                <a:latin typeface="+mn-lt"/>
                <a:ea typeface="+mn-ea"/>
                <a:cs typeface="+mn-cs"/>
              </a:rPr>
              <a:t>taxonomy_term</a:t>
            </a:r>
            <a:r>
              <a:rPr lang="en-US" sz="1200" kern="1200" dirty="0" smtClean="0">
                <a:solidFill>
                  <a:schemeClr val="tx1"/>
                </a:solidFill>
                <a:latin typeface="+mn-lt"/>
                <a:ea typeface="+mn-ea"/>
                <a:cs typeface="+mn-cs"/>
              </a:rPr>
              <a:t>                         [error]</a:t>
            </a:r>
          </a:p>
          <a:p>
            <a:r>
              <a:rPr lang="en-US" sz="1200" kern="1200" dirty="0" smtClean="0">
                <a:solidFill>
                  <a:schemeClr val="tx1"/>
                </a:solidFill>
                <a:latin typeface="+mn-lt"/>
                <a:ea typeface="+mn-ea"/>
                <a:cs typeface="+mn-cs"/>
              </a:rPr>
              <a:t>(/Users/</a:t>
            </a:r>
            <a:r>
              <a:rPr lang="en-US" sz="1200" kern="1200" dirty="0" err="1" smtClean="0">
                <a:solidFill>
                  <a:schemeClr val="tx1"/>
                </a:solidFill>
                <a:latin typeface="+mn-lt"/>
                <a:ea typeface="+mn-ea"/>
                <a:cs typeface="+mn-cs"/>
              </a:rPr>
              <a:t>stanleyascher</a:t>
            </a:r>
            <a:r>
              <a:rPr lang="en-US" sz="1200" kern="1200" dirty="0" smtClean="0">
                <a:solidFill>
                  <a:schemeClr val="tx1"/>
                </a:solidFill>
                <a:latin typeface="+mn-lt"/>
                <a:ea typeface="+mn-ea"/>
                <a:cs typeface="+mn-cs"/>
              </a:rPr>
              <a:t>/Sites/</a:t>
            </a:r>
            <a:r>
              <a:rPr lang="en-US" sz="1200" kern="1200" dirty="0" err="1" smtClean="0">
                <a:solidFill>
                  <a:schemeClr val="tx1"/>
                </a:solidFill>
                <a:latin typeface="+mn-lt"/>
                <a:ea typeface="+mn-ea"/>
                <a:cs typeface="+mn-cs"/>
              </a:rPr>
              <a:t>htdocs</a:t>
            </a:r>
            <a:r>
              <a:rPr lang="en-US" sz="1200" kern="1200" dirty="0" smtClean="0">
                <a:solidFill>
                  <a:schemeClr val="tx1"/>
                </a:solidFill>
                <a:latin typeface="+mn-lt"/>
                <a:ea typeface="+mn-ea"/>
                <a:cs typeface="+mn-cs"/>
              </a:rPr>
              <a:t>/core/lib/Drupal/Core/Entity/ContentEntityStorageBase.php:83)</a:t>
            </a:r>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31</a:t>
            </a:fld>
            <a:endParaRPr lang="en-US"/>
          </a:p>
        </p:txBody>
      </p:sp>
    </p:spTree>
    <p:extLst>
      <p:ext uri="{BB962C8B-B14F-4D97-AF65-F5344CB8AC3E}">
        <p14:creationId xmlns:p14="http://schemas.microsoft.com/office/powerpoint/2010/main" val="1296421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32</a:t>
            </a:fld>
            <a:endParaRPr lang="en-US"/>
          </a:p>
        </p:txBody>
      </p:sp>
    </p:spTree>
    <p:extLst>
      <p:ext uri="{BB962C8B-B14F-4D97-AF65-F5344CB8AC3E}">
        <p14:creationId xmlns:p14="http://schemas.microsoft.com/office/powerpoint/2010/main" val="185724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2</a:t>
            </a:fld>
            <a:endParaRPr lang="en-US"/>
          </a:p>
        </p:txBody>
      </p:sp>
    </p:spTree>
    <p:extLst>
      <p:ext uri="{BB962C8B-B14F-4D97-AF65-F5344CB8AC3E}">
        <p14:creationId xmlns:p14="http://schemas.microsoft.com/office/powerpoint/2010/main" val="1972573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Who's online block</a:t>
            </a:r>
          </a:p>
          <a:p>
            <a:endParaRPr lang="en-US" dirty="0" smtClean="0"/>
          </a:p>
          <a:p>
            <a:r>
              <a:rPr lang="en-US" dirty="0" smtClean="0"/>
              <a:t>The User activity settings are not migrated. This needs to be manually edited in the relevant View under filters / access. (#2169327: Migrate the User Activity block setting).</a:t>
            </a:r>
          </a:p>
          <a:p>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33</a:t>
            </a:fld>
            <a:endParaRPr lang="en-US"/>
          </a:p>
        </p:txBody>
      </p:sp>
    </p:spTree>
    <p:extLst>
      <p:ext uri="{BB962C8B-B14F-4D97-AF65-F5344CB8AC3E}">
        <p14:creationId xmlns:p14="http://schemas.microsoft.com/office/powerpoint/2010/main" val="758660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Who's online block</a:t>
            </a:r>
          </a:p>
          <a:p>
            <a:endParaRPr lang="en-US" dirty="0" smtClean="0"/>
          </a:p>
          <a:p>
            <a:r>
              <a:rPr lang="en-US" dirty="0" smtClean="0"/>
              <a:t>The User activity settings are not migrated. This needs to be manually edited in the relevant View under filters / access. (#2169327: Migrate the User Activity block setting).</a:t>
            </a:r>
          </a:p>
          <a:p>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34</a:t>
            </a:fld>
            <a:endParaRPr lang="en-US"/>
          </a:p>
        </p:txBody>
      </p:sp>
    </p:spTree>
    <p:extLst>
      <p:ext uri="{BB962C8B-B14F-4D97-AF65-F5344CB8AC3E}">
        <p14:creationId xmlns:p14="http://schemas.microsoft.com/office/powerpoint/2010/main" val="758660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Who's online block</a:t>
            </a:r>
          </a:p>
          <a:p>
            <a:endParaRPr lang="en-US" dirty="0" smtClean="0"/>
          </a:p>
          <a:p>
            <a:r>
              <a:rPr lang="en-US" dirty="0" smtClean="0"/>
              <a:t>The User activity settings are not migrated. This needs to be manually edited in the relevant View under filters / access. (#2169327: Migrate the User Activity block setting).</a:t>
            </a:r>
          </a:p>
          <a:p>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35</a:t>
            </a:fld>
            <a:endParaRPr lang="en-US"/>
          </a:p>
        </p:txBody>
      </p:sp>
    </p:spTree>
    <p:extLst>
      <p:ext uri="{BB962C8B-B14F-4D97-AF65-F5344CB8AC3E}">
        <p14:creationId xmlns:p14="http://schemas.microsoft.com/office/powerpoint/2010/main" val="758660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36</a:t>
            </a:fld>
            <a:endParaRPr lang="en-US"/>
          </a:p>
        </p:txBody>
      </p:sp>
    </p:spTree>
    <p:extLst>
      <p:ext uri="{BB962C8B-B14F-4D97-AF65-F5344CB8AC3E}">
        <p14:creationId xmlns:p14="http://schemas.microsoft.com/office/powerpoint/2010/main" val="1231078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37</a:t>
            </a:fld>
            <a:endParaRPr lang="en-US"/>
          </a:p>
        </p:txBody>
      </p:sp>
    </p:spTree>
    <p:extLst>
      <p:ext uri="{BB962C8B-B14F-4D97-AF65-F5344CB8AC3E}">
        <p14:creationId xmlns:p14="http://schemas.microsoft.com/office/powerpoint/2010/main" val="411035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3</a:t>
            </a:fld>
            <a:endParaRPr lang="en-US"/>
          </a:p>
        </p:txBody>
      </p:sp>
    </p:spTree>
    <p:extLst>
      <p:ext uri="{BB962C8B-B14F-4D97-AF65-F5344CB8AC3E}">
        <p14:creationId xmlns:p14="http://schemas.microsoft.com/office/powerpoint/2010/main" val="292923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Auditing</a:t>
            </a:r>
            <a:r>
              <a:rPr lang="en-US" baseline="0" dirty="0" smtClean="0"/>
              <a:t> the site (From the </a:t>
            </a:r>
            <a:r>
              <a:rPr lang="en-US" baseline="0" dirty="0" err="1" smtClean="0"/>
              <a:t>Acquia</a:t>
            </a:r>
            <a:r>
              <a:rPr lang="en-US" baseline="0" dirty="0" smtClean="0"/>
              <a:t> video)</a:t>
            </a:r>
          </a:p>
          <a:p>
            <a:endParaRPr lang="en-US" baseline="0" dirty="0" smtClean="0"/>
          </a:p>
          <a:p>
            <a:pPr marL="171450" indent="-171450">
              <a:buFontTx/>
              <a:buChar char="-"/>
            </a:pPr>
            <a:r>
              <a:rPr lang="en-US" baseline="0" dirty="0" smtClean="0"/>
              <a:t>We discovered that most structures on the site conform to standards . Although there are over 10,000 posters the structure is </a:t>
            </a:r>
            <a:r>
              <a:rPr lang="en-US" baseline="0" dirty="0" err="1" smtClean="0"/>
              <a:t>relativley</a:t>
            </a:r>
            <a:r>
              <a:rPr lang="en-US" baseline="0" dirty="0" smtClean="0"/>
              <a:t> simple</a:t>
            </a:r>
          </a:p>
          <a:p>
            <a:pPr marL="171450" indent="-171450">
              <a:buFontTx/>
              <a:buChar char="-"/>
            </a:pPr>
            <a:r>
              <a:rPr lang="en-US" baseline="0" dirty="0" smtClean="0"/>
              <a:t>Most of the custom views stuff was </a:t>
            </a:r>
            <a:r>
              <a:rPr lang="en-US" baseline="0" dirty="0" err="1" smtClean="0"/>
              <a:t>php</a:t>
            </a:r>
            <a:r>
              <a:rPr lang="en-US" baseline="0" dirty="0" smtClean="0"/>
              <a:t> blocks that counted results was in was Global review summary</a:t>
            </a:r>
          </a:p>
          <a:p>
            <a:pPr marL="171450" indent="-171450">
              <a:buFontTx/>
              <a:buChar char="-"/>
            </a:pPr>
            <a:r>
              <a:rPr lang="en-US" baseline="0" dirty="0" smtClean="0"/>
              <a:t>Some </a:t>
            </a:r>
            <a:r>
              <a:rPr lang="en-US" baseline="0" dirty="0" err="1" smtClean="0"/>
              <a:t>contrib</a:t>
            </a:r>
            <a:r>
              <a:rPr lang="en-US" baseline="0" dirty="0" smtClean="0"/>
              <a:t> modules were moved to core, other module were not ready yet. </a:t>
            </a:r>
          </a:p>
          <a:p>
            <a:pPr marL="171450" indent="-171450">
              <a:buFontTx/>
              <a:buChar char="-"/>
            </a:pPr>
            <a:endParaRPr lang="en-US" baseline="0" dirty="0" smtClean="0"/>
          </a:p>
          <a:p>
            <a:pPr marL="171450" indent="-171450">
              <a:buFontTx/>
              <a:buChar char="-"/>
            </a:pPr>
            <a:r>
              <a:rPr lang="en-US" baseline="0" dirty="0" smtClean="0"/>
              <a:t>Planning out the data model</a:t>
            </a:r>
          </a:p>
          <a:p>
            <a:pPr marL="171450" indent="-171450">
              <a:buFontTx/>
              <a:buChar char="-"/>
            </a:pPr>
            <a:r>
              <a:rPr lang="en-US" baseline="0" dirty="0" smtClean="0"/>
              <a:t>We want to move to the artist and publisher content types over to taxonomy vocabularies because they are now on level with content types </a:t>
            </a:r>
          </a:p>
          <a:p>
            <a:pPr marL="171450" indent="-171450">
              <a:buFontTx/>
              <a:buChar char="-"/>
            </a:pPr>
            <a:r>
              <a:rPr lang="en-US" baseline="0" dirty="0" smtClean="0"/>
              <a:t>The one thing we kept in mind is that fields remain </a:t>
            </a:r>
            <a:r>
              <a:rPr lang="en-US" baseline="0" dirty="0" err="1" smtClean="0"/>
              <a:t>siloed</a:t>
            </a:r>
            <a:r>
              <a:rPr lang="en-US" baseline="0" dirty="0" smtClean="0"/>
              <a:t> to entity types (you can not use a field on a taxonomy term that you would use in content  </a:t>
            </a:r>
          </a:p>
          <a:p>
            <a:pPr marL="171450" indent="-171450">
              <a:buFontTx/>
              <a:buChar char="-"/>
            </a:pPr>
            <a:endParaRPr lang="en-US" baseline="0" dirty="0" smtClean="0"/>
          </a:p>
          <a:p>
            <a:pPr marL="171450" indent="-171450">
              <a:buFontTx/>
              <a:buChar char="-"/>
            </a:pPr>
            <a:r>
              <a:rPr lang="en-US" baseline="0" dirty="0" smtClean="0"/>
              <a:t>Prepping for migration </a:t>
            </a:r>
          </a:p>
          <a:p>
            <a:pPr marL="171450" indent="-171450">
              <a:buFontTx/>
              <a:buChar char="-"/>
            </a:pPr>
            <a:r>
              <a:rPr lang="en-US" baseline="0" dirty="0" smtClean="0"/>
              <a:t>Filled out description fields in views</a:t>
            </a:r>
          </a:p>
          <a:p>
            <a:pPr marL="171450" indent="-171450">
              <a:buFontTx/>
              <a:buChar char="-"/>
            </a:pPr>
            <a:endParaRPr lang="en-US" baseline="0" dirty="0" smtClean="0"/>
          </a:p>
          <a:p>
            <a:pPr marL="171450" indent="-171450">
              <a:buFontTx/>
              <a:buChar char="-"/>
            </a:pPr>
            <a:r>
              <a:rPr lang="en-US" baseline="0" dirty="0" smtClean="0"/>
              <a:t>Planning the migration</a:t>
            </a:r>
          </a:p>
          <a:p>
            <a:pPr marL="171450" indent="-171450">
              <a:buFontTx/>
              <a:buChar char="-"/>
            </a:pPr>
            <a:r>
              <a:rPr lang="en-US" baseline="0" dirty="0" smtClean="0"/>
              <a:t>We are still in tests now but our plan is to move to </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4</a:t>
            </a:fld>
            <a:endParaRPr lang="en-US"/>
          </a:p>
        </p:txBody>
      </p:sp>
    </p:spTree>
    <p:extLst>
      <p:ext uri="{BB962C8B-B14F-4D97-AF65-F5344CB8AC3E}">
        <p14:creationId xmlns:p14="http://schemas.microsoft.com/office/powerpoint/2010/main" val="282658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5</a:t>
            </a:fld>
            <a:endParaRPr lang="en-US"/>
          </a:p>
        </p:txBody>
      </p:sp>
    </p:spTree>
    <p:extLst>
      <p:ext uri="{BB962C8B-B14F-4D97-AF65-F5344CB8AC3E}">
        <p14:creationId xmlns:p14="http://schemas.microsoft.com/office/powerpoint/2010/main" val="1409750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6</a:t>
            </a:fld>
            <a:endParaRPr lang="en-US"/>
          </a:p>
        </p:txBody>
      </p:sp>
    </p:spTree>
    <p:extLst>
      <p:ext uri="{BB962C8B-B14F-4D97-AF65-F5344CB8AC3E}">
        <p14:creationId xmlns:p14="http://schemas.microsoft.com/office/powerpoint/2010/main" val="76787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13</a:t>
            </a:fld>
            <a:endParaRPr lang="en-US"/>
          </a:p>
        </p:txBody>
      </p:sp>
    </p:spTree>
    <p:extLst>
      <p:ext uri="{BB962C8B-B14F-4D97-AF65-F5344CB8AC3E}">
        <p14:creationId xmlns:p14="http://schemas.microsoft.com/office/powerpoint/2010/main" val="890114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Modules and themes</a:t>
            </a:r>
          </a:p>
          <a:p>
            <a:endParaRPr lang="en-US" dirty="0" smtClean="0"/>
          </a:p>
          <a:p>
            <a:r>
              <a:rPr lang="en-US" dirty="0" smtClean="0"/>
              <a:t>Before starting the migration, new modules and themes should be enabled, as well as the admin theme (if there is one) se</a:t>
            </a:r>
          </a:p>
          <a:p>
            <a:endParaRPr lang="en-US" dirty="0" smtClean="0"/>
          </a:p>
        </p:txBody>
      </p:sp>
      <p:sp>
        <p:nvSpPr>
          <p:cNvPr id="4" name="Slide Number Placeholder 3"/>
          <p:cNvSpPr>
            <a:spLocks noGrp="1"/>
          </p:cNvSpPr>
          <p:nvPr>
            <p:ph type="sldNum" sz="quarter" idx="10"/>
          </p:nvPr>
        </p:nvSpPr>
        <p:spPr/>
        <p:txBody>
          <a:bodyPr/>
          <a:lstStyle/>
          <a:p>
            <a:fld id="{53879D19-FD37-BD4C-8BFB-770ACCCE35AA}" type="slidenum">
              <a:rPr lang="en-US" smtClean="0"/>
              <a:t>14</a:t>
            </a:fld>
            <a:endParaRPr lang="en-US"/>
          </a:p>
        </p:txBody>
      </p:sp>
    </p:spTree>
    <p:extLst>
      <p:ext uri="{BB962C8B-B14F-4D97-AF65-F5344CB8AC3E}">
        <p14:creationId xmlns:p14="http://schemas.microsoft.com/office/powerpoint/2010/main" val="1322651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Migration d6_action did not meet the requirements. Missing source    [error]</a:t>
            </a:r>
          </a:p>
          <a:p>
            <a:r>
              <a:rPr lang="en-US" sz="1200" kern="1200" dirty="0" smtClean="0">
                <a:solidFill>
                  <a:schemeClr val="tx1"/>
                </a:solidFill>
                <a:latin typeface="+mn-lt"/>
                <a:ea typeface="+mn-ea"/>
                <a:cs typeface="+mn-cs"/>
              </a:rPr>
              <a:t>provider system </a:t>
            </a:r>
            <a:r>
              <a:rPr lang="en-US" sz="1200" kern="1200" dirty="0" err="1" smtClean="0">
                <a:solidFill>
                  <a:schemeClr val="tx1"/>
                </a:solidFill>
                <a:latin typeface="+mn-lt"/>
                <a:ea typeface="+mn-ea"/>
                <a:cs typeface="+mn-cs"/>
              </a:rPr>
              <a:t>source_provider</a:t>
            </a:r>
            <a:r>
              <a:rPr lang="en-US" sz="1200" kern="1200" dirty="0" smtClean="0">
                <a:solidFill>
                  <a:schemeClr val="tx1"/>
                </a:solidFill>
                <a:latin typeface="+mn-lt"/>
                <a:ea typeface="+mn-ea"/>
                <a:cs typeface="+mn-cs"/>
              </a:rPr>
              <a:t>: system.</a:t>
            </a:r>
          </a:p>
          <a:p>
            <a:r>
              <a:rPr lang="en-US" sz="1200" kern="1200" dirty="0" smtClean="0">
                <a:solidFill>
                  <a:schemeClr val="tx1"/>
                </a:solidFill>
                <a:latin typeface="+mn-lt"/>
                <a:ea typeface="+mn-ea"/>
                <a:cs typeface="+mn-cs"/>
              </a:rPr>
              <a:t>Migration failed with source plugin exception: The specified database[error]</a:t>
            </a:r>
          </a:p>
          <a:p>
            <a:r>
              <a:rPr lang="en-US" sz="1200" kern="1200" dirty="0" smtClean="0">
                <a:solidFill>
                  <a:schemeClr val="tx1"/>
                </a:solidFill>
                <a:latin typeface="+mn-lt"/>
                <a:ea typeface="+mn-ea"/>
                <a:cs typeface="+mn-cs"/>
              </a:rPr>
              <a:t>connection is not defined: migrate</a:t>
            </a:r>
          </a:p>
          <a:p>
            <a:endParaRPr lang="en-US" dirty="0" smtClean="0"/>
          </a:p>
          <a:p>
            <a:r>
              <a:rPr lang="en-US" dirty="0" smtClean="0"/>
              <a:t>Due to</a:t>
            </a:r>
            <a:r>
              <a:rPr lang="en-US" baseline="0" dirty="0" smtClean="0"/>
              <a:t> the fact we don’t need it </a:t>
            </a:r>
          </a:p>
          <a:p>
            <a:endParaRPr lang="en-US" baseline="0" dirty="0" smtClean="0"/>
          </a:p>
          <a:p>
            <a:r>
              <a:rPr lang="en-US" sz="1200" kern="1200" dirty="0" smtClean="0">
                <a:solidFill>
                  <a:schemeClr val="tx1"/>
                </a:solidFill>
                <a:latin typeface="+mn-lt"/>
                <a:ea typeface="+mn-ea"/>
                <a:cs typeface="+mn-cs"/>
              </a:rPr>
              <a:t>Migration d6_action did not meet the requirements. Missing source    [error]</a:t>
            </a:r>
          </a:p>
          <a:p>
            <a:r>
              <a:rPr lang="en-US" sz="1200" kern="1200" dirty="0" smtClean="0">
                <a:solidFill>
                  <a:schemeClr val="tx1"/>
                </a:solidFill>
                <a:latin typeface="+mn-lt"/>
                <a:ea typeface="+mn-ea"/>
                <a:cs typeface="+mn-cs"/>
              </a:rPr>
              <a:t>provider system </a:t>
            </a:r>
            <a:r>
              <a:rPr lang="en-US" sz="1200" kern="1200" dirty="0" err="1" smtClean="0">
                <a:solidFill>
                  <a:schemeClr val="tx1"/>
                </a:solidFill>
                <a:latin typeface="+mn-lt"/>
                <a:ea typeface="+mn-ea"/>
                <a:cs typeface="+mn-cs"/>
              </a:rPr>
              <a:t>source_provider</a:t>
            </a:r>
            <a:r>
              <a:rPr lang="en-US" sz="1200" kern="1200" dirty="0" smtClean="0">
                <a:solidFill>
                  <a:schemeClr val="tx1"/>
                </a:solidFill>
                <a:latin typeface="+mn-lt"/>
                <a:ea typeface="+mn-ea"/>
                <a:cs typeface="+mn-cs"/>
              </a:rPr>
              <a:t>: system.</a:t>
            </a:r>
          </a:p>
          <a:p>
            <a:r>
              <a:rPr lang="en-US" sz="1200" kern="1200" dirty="0" smtClean="0">
                <a:solidFill>
                  <a:schemeClr val="tx1"/>
                </a:solidFill>
                <a:latin typeface="+mn-lt"/>
                <a:ea typeface="+mn-ea"/>
                <a:cs typeface="+mn-cs"/>
              </a:rPr>
              <a:t>Migration failed with source plugin exception: The specified database[error]</a:t>
            </a:r>
          </a:p>
          <a:p>
            <a:r>
              <a:rPr lang="en-US" sz="1200" kern="1200" dirty="0" smtClean="0">
                <a:solidFill>
                  <a:schemeClr val="tx1"/>
                </a:solidFill>
                <a:latin typeface="+mn-lt"/>
                <a:ea typeface="+mn-ea"/>
                <a:cs typeface="+mn-cs"/>
              </a:rPr>
              <a:t>connection is not defined: migrate</a:t>
            </a:r>
          </a:p>
          <a:p>
            <a:endParaRPr lang="en-US" dirty="0"/>
          </a:p>
        </p:txBody>
      </p:sp>
      <p:sp>
        <p:nvSpPr>
          <p:cNvPr id="4" name="Slide Number Placeholder 3"/>
          <p:cNvSpPr>
            <a:spLocks noGrp="1"/>
          </p:cNvSpPr>
          <p:nvPr>
            <p:ph type="sldNum" sz="quarter" idx="10"/>
          </p:nvPr>
        </p:nvSpPr>
        <p:spPr/>
        <p:txBody>
          <a:bodyPr/>
          <a:lstStyle/>
          <a:p>
            <a:fld id="{53879D19-FD37-BD4C-8BFB-770ACCCE35AA}" type="slidenum">
              <a:rPr lang="en-US" smtClean="0"/>
              <a:t>18</a:t>
            </a:fld>
            <a:endParaRPr lang="en-US"/>
          </a:p>
        </p:txBody>
      </p:sp>
    </p:spTree>
    <p:extLst>
      <p:ext uri="{BB962C8B-B14F-4D97-AF65-F5344CB8AC3E}">
        <p14:creationId xmlns:p14="http://schemas.microsoft.com/office/powerpoint/2010/main" val="114664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EAFF66D6-ECD1-324A-A817-61CCA0BAFA2C}" type="datetimeFigureOut">
              <a:rPr lang="en-US" smtClean="0"/>
              <a:t>7/14/16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EAFF66D6-ECD1-324A-A817-61CCA0BAFA2C}"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5EFD6-852B-844C-B9AA-B001B2844A4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AFF66D6-ECD1-324A-A817-61CCA0BAFA2C}" type="datetimeFigureOut">
              <a:rPr lang="en-US" smtClean="0"/>
              <a:t>7/14/16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05EFD6-852B-844C-B9AA-B001B2844A4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EAFF66D6-ECD1-324A-A817-61CCA0BAFA2C}" type="datetimeFigureOut">
              <a:rPr lang="en-US" smtClean="0"/>
              <a:t>7/14/16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05EFD6-852B-844C-B9AA-B001B2844A4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AFF66D6-ECD1-324A-A817-61CCA0BAFA2C}" type="datetimeFigureOut">
              <a:rPr lang="en-US" smtClean="0"/>
              <a:t>7/14/16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AFF66D6-ECD1-324A-A817-61CCA0BAFA2C}" type="datetimeFigureOut">
              <a:rPr lang="en-US" smtClean="0"/>
              <a:t>7/14/16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F605EFD6-852B-844C-B9AA-B001B2844A4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F66D6-ECD1-324A-A817-61CCA0BAFA2C}"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5EFD6-852B-844C-B9AA-B001B2844A4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EAFF66D6-ECD1-324A-A817-61CCA0BAFA2C}" type="datetimeFigureOut">
              <a:rPr lang="en-US" smtClean="0"/>
              <a:t>7/14/16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F605EFD6-852B-844C-B9AA-B001B2844A4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EAFF66D6-ECD1-324A-A817-61CCA0BAFA2C}" type="datetimeFigureOut">
              <a:rPr lang="en-US" smtClean="0"/>
              <a:t>7/14/16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F605EFD6-852B-844C-B9AA-B001B2844A4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AFF66D6-ECD1-324A-A817-61CCA0BAFA2C}" type="datetimeFigureOut">
              <a:rPr lang="en-US" smtClean="0"/>
              <a:t>7/14/16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F605EFD6-852B-844C-B9AA-B001B2844A4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AFF66D6-ECD1-324A-A817-61CCA0BAFA2C}"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5EFD6-852B-844C-B9AA-B001B2844A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AFF66D6-ECD1-324A-A817-61CCA0BAFA2C}"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5EFD6-852B-844C-B9AA-B001B2844A4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AFF66D6-ECD1-324A-A817-61CCA0BAFA2C}"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5EFD6-852B-844C-B9AA-B001B2844A4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AFF66D6-ECD1-324A-A817-61CCA0BAFA2C}"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5EFD6-852B-844C-B9AA-B001B2844A4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EAFF66D6-ECD1-324A-A817-61CCA0BAFA2C}" type="datetimeFigureOut">
              <a:rPr lang="en-US" smtClean="0"/>
              <a:t>7/14/16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EAFF66D6-ECD1-324A-A817-61CCA0BAFA2C}" type="datetimeFigureOut">
              <a:rPr lang="en-US" smtClean="0"/>
              <a:t>7/14/16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F605EFD6-852B-844C-B9AA-B001B2844A4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AFF66D6-ECD1-324A-A817-61CCA0BAFA2C}"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5EFD6-852B-844C-B9AA-B001B2844A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AFF66D6-ECD1-324A-A817-61CCA0BAFA2C}" type="datetimeFigureOut">
              <a:rPr lang="en-US" smtClean="0"/>
              <a:t>7/14/16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05EFD6-852B-844C-B9AA-B001B2844A4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AFF66D6-ECD1-324A-A817-61CCA0BAFA2C}"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F605EFD6-852B-844C-B9AA-B001B2844A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AFF66D6-ECD1-324A-A817-61CCA0BAFA2C}"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5EFD6-852B-844C-B9AA-B001B2844A4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AFF66D6-ECD1-324A-A817-61CCA0BAFA2C}" type="datetimeFigureOut">
              <a:rPr lang="en-US" smtClean="0"/>
              <a:t>7/14/16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F605EFD6-852B-844C-B9AA-B001B2844A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 id="2147484021" r:id="rId18"/>
    <p:sldLayoutId id="2147484022" r:id="rId19"/>
    <p:sldLayoutId id="2147484023"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6.jpg"/><Relationship Id="rId9" Type="http://schemas.openxmlformats.org/officeDocument/2006/relationships/hyperlink" Target="http://palestineposterproject.or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1" Type="http://schemas.openxmlformats.org/officeDocument/2006/relationships/slideLayout" Target="../slideLayouts/slideLayout5.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1" Type="http://schemas.openxmlformats.org/officeDocument/2006/relationships/slideLayout" Target="../slideLayouts/slideLayout5.xml"/><Relationship Id="rId2"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drupal.org/node/203238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drupal.org/node/2611066"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1" Type="http://schemas.openxmlformats.org/officeDocument/2006/relationships/slideLayout" Target="../slideLayouts/slideLayout5.xml"/><Relationship Id="rId2"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5.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lstStyle/>
          <a:p>
            <a:r>
              <a:rPr lang="en-US" dirty="0" smtClean="0"/>
              <a:t>Story of a migration </a:t>
            </a:r>
            <a:endParaRPr lang="en-US" dirty="0"/>
          </a:p>
        </p:txBody>
      </p:sp>
      <p:sp>
        <p:nvSpPr>
          <p:cNvPr id="3" name="Subtitle 2"/>
          <p:cNvSpPr>
            <a:spLocks noGrp="1"/>
          </p:cNvSpPr>
          <p:nvPr>
            <p:ph type="subTitle" idx="1"/>
          </p:nvPr>
        </p:nvSpPr>
        <p:spPr/>
        <p:txBody>
          <a:bodyPr>
            <a:normAutofit/>
          </a:bodyPr>
          <a:lstStyle/>
          <a:p>
            <a:r>
              <a:rPr lang="en-US" dirty="0" smtClean="0"/>
              <a:t>Migrating the Palestine Poster Project from Drupal 7 to Drupal 8</a:t>
            </a:r>
            <a:endParaRPr lang="en-US" dirty="0"/>
          </a:p>
        </p:txBody>
      </p:sp>
      <p:pic>
        <p:nvPicPr>
          <p:cNvPr id="2" name="Picture 1" descr="polandday_ppp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065" y="312920"/>
            <a:ext cx="1361784" cy="1837991"/>
          </a:xfrm>
          <a:prstGeom prst="rect">
            <a:avLst/>
          </a:prstGeom>
        </p:spPr>
      </p:pic>
      <p:pic>
        <p:nvPicPr>
          <p:cNvPr id="4" name="Picture 3" descr="Workers_Sun_PPP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134" y="312920"/>
            <a:ext cx="1458212" cy="1837991"/>
          </a:xfrm>
          <a:prstGeom prst="rect">
            <a:avLst/>
          </a:prstGeom>
        </p:spPr>
      </p:pic>
      <p:pic>
        <p:nvPicPr>
          <p:cNvPr id="6" name="Picture 5" descr="loeblaborchest_ppp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8134" y="2524830"/>
            <a:ext cx="1416633" cy="1697692"/>
          </a:xfrm>
          <a:prstGeom prst="rect">
            <a:avLst/>
          </a:prstGeom>
        </p:spPr>
      </p:pic>
      <p:pic>
        <p:nvPicPr>
          <p:cNvPr id="7" name="Picture 6" descr="izharoil_ppp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3065" y="2454971"/>
            <a:ext cx="1288096" cy="1901887"/>
          </a:xfrm>
          <a:prstGeom prst="rect">
            <a:avLst/>
          </a:prstGeom>
        </p:spPr>
      </p:pic>
      <p:pic>
        <p:nvPicPr>
          <p:cNvPr id="8" name="Picture 7" descr="dan-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151" y="312919"/>
            <a:ext cx="3909448" cy="569061"/>
          </a:xfrm>
          <a:prstGeom prst="rect">
            <a:avLst/>
          </a:prstGeom>
        </p:spPr>
      </p:pic>
      <p:pic>
        <p:nvPicPr>
          <p:cNvPr id="9" name="Picture 8" descr="00150_PPPA_0.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6469" y="982020"/>
            <a:ext cx="2346265" cy="3240502"/>
          </a:xfrm>
          <a:prstGeom prst="rect">
            <a:avLst/>
          </a:prstGeom>
        </p:spPr>
      </p:pic>
      <p:sp>
        <p:nvSpPr>
          <p:cNvPr id="10" name="TextBox 9"/>
          <p:cNvSpPr txBox="1"/>
          <p:nvPr/>
        </p:nvSpPr>
        <p:spPr>
          <a:xfrm>
            <a:off x="4830465" y="6126486"/>
            <a:ext cx="3815881" cy="646331"/>
          </a:xfrm>
          <a:prstGeom prst="rect">
            <a:avLst/>
          </a:prstGeom>
          <a:noFill/>
        </p:spPr>
        <p:txBody>
          <a:bodyPr wrap="none" rtlCol="0">
            <a:spAutoFit/>
          </a:bodyPr>
          <a:lstStyle/>
          <a:p>
            <a:r>
              <a:rPr lang="en-US" dirty="0">
                <a:hlinkClick r:id="rId9"/>
              </a:rPr>
              <a:t>http://palestineposterproject.org</a:t>
            </a:r>
            <a:r>
              <a:rPr lang="en-US" dirty="0" smtClean="0">
                <a:hlinkClick r:id="rId9"/>
              </a:rPr>
              <a:t>/</a:t>
            </a:r>
            <a:endParaRPr lang="en-US" dirty="0" smtClean="0"/>
          </a:p>
          <a:p>
            <a:endParaRPr lang="en-US" dirty="0"/>
          </a:p>
        </p:txBody>
      </p:sp>
    </p:spTree>
    <p:extLst>
      <p:ext uri="{BB962C8B-B14F-4D97-AF65-F5344CB8AC3E}">
        <p14:creationId xmlns:p14="http://schemas.microsoft.com/office/powerpoint/2010/main" val="131787498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3980349" y="2909676"/>
            <a:ext cx="1636656" cy="822960"/>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H="1">
            <a:off x="2693433" y="2909676"/>
            <a:ext cx="822960" cy="822960"/>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302358" y="2477572"/>
            <a:ext cx="1162484" cy="432104"/>
          </a:xfrm>
          <a:prstGeom prst="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t>Source</a:t>
            </a:r>
          </a:p>
        </p:txBody>
      </p:sp>
      <p:cxnSp>
        <p:nvCxnSpPr>
          <p:cNvPr id="18" name="Straight Connector 7"/>
          <p:cNvCxnSpPr/>
          <p:nvPr/>
        </p:nvCxnSpPr>
        <p:spPr>
          <a:xfrm rot="16200000" flipH="1">
            <a:off x="3725989" y="3062073"/>
            <a:ext cx="822961" cy="1"/>
          </a:xfrm>
          <a:prstGeom prst="bentConnector3">
            <a:avLst>
              <a:gd name="adj1" fmla="val 57955"/>
            </a:avLst>
          </a:prstGeom>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139113" y="5141226"/>
            <a:ext cx="1554320"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Wellspring </a:t>
            </a:r>
            <a:endParaRPr lang="en-US" dirty="0"/>
          </a:p>
        </p:txBody>
      </p:sp>
      <p:sp>
        <p:nvSpPr>
          <p:cNvPr id="24" name="Rectangle 23"/>
          <p:cNvSpPr/>
          <p:nvPr/>
        </p:nvSpPr>
        <p:spPr>
          <a:xfrm>
            <a:off x="5473941" y="5141226"/>
            <a:ext cx="1981801"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Special Collectio</a:t>
            </a:r>
            <a:r>
              <a:rPr lang="en-US" dirty="0"/>
              <a:t>n</a:t>
            </a:r>
          </a:p>
        </p:txBody>
      </p:sp>
      <p:sp>
        <p:nvSpPr>
          <p:cNvPr id="26" name="Rectangle 25"/>
          <p:cNvSpPr/>
          <p:nvPr/>
        </p:nvSpPr>
        <p:spPr>
          <a:xfrm>
            <a:off x="1139113" y="5948327"/>
            <a:ext cx="1554320"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Language</a:t>
            </a:r>
            <a:endParaRPr lang="en-US" dirty="0"/>
          </a:p>
        </p:txBody>
      </p:sp>
      <p:sp>
        <p:nvSpPr>
          <p:cNvPr id="27" name="Rectangle 26"/>
          <p:cNvSpPr/>
          <p:nvPr/>
        </p:nvSpPr>
        <p:spPr>
          <a:xfrm>
            <a:off x="3360311" y="5948327"/>
            <a:ext cx="1554320"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Wellspring </a:t>
            </a:r>
            <a:endParaRPr lang="en-US" dirty="0"/>
          </a:p>
        </p:txBody>
      </p:sp>
      <p:sp>
        <p:nvSpPr>
          <p:cNvPr id="28" name="Rectangle 27"/>
          <p:cNvSpPr/>
          <p:nvPr/>
        </p:nvSpPr>
        <p:spPr>
          <a:xfrm>
            <a:off x="5687682" y="5948327"/>
            <a:ext cx="1554320"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Copy Location</a:t>
            </a:r>
            <a:endParaRPr lang="en-US" dirty="0"/>
          </a:p>
        </p:txBody>
      </p:sp>
      <p:cxnSp>
        <p:nvCxnSpPr>
          <p:cNvPr id="29" name="Straight Connector 7"/>
          <p:cNvCxnSpPr/>
          <p:nvPr/>
        </p:nvCxnSpPr>
        <p:spPr>
          <a:xfrm rot="10800000" flipV="1">
            <a:off x="2354873" y="4318266"/>
            <a:ext cx="1179343" cy="822960"/>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cxnSp>
        <p:nvCxnSpPr>
          <p:cNvPr id="31" name="Straight Connector 7"/>
          <p:cNvCxnSpPr/>
          <p:nvPr/>
        </p:nvCxnSpPr>
        <p:spPr>
          <a:xfrm rot="5400000">
            <a:off x="2350894" y="4769615"/>
            <a:ext cx="1465138" cy="1165297"/>
          </a:xfrm>
          <a:prstGeom prst="bentConnector3">
            <a:avLst>
              <a:gd name="adj1" fmla="val 74130"/>
            </a:avLst>
          </a:prstGeom>
          <a:ln/>
        </p:spPr>
        <p:style>
          <a:lnRef idx="2">
            <a:schemeClr val="accent1"/>
          </a:lnRef>
          <a:fillRef idx="0">
            <a:schemeClr val="accent1"/>
          </a:fillRef>
          <a:effectRef idx="1">
            <a:schemeClr val="accent1"/>
          </a:effectRef>
          <a:fontRef idx="minor">
            <a:schemeClr val="tx1"/>
          </a:fontRef>
        </p:style>
      </p:cxnSp>
      <p:cxnSp>
        <p:nvCxnSpPr>
          <p:cNvPr id="40" name="Straight Connector 7"/>
          <p:cNvCxnSpPr/>
          <p:nvPr/>
        </p:nvCxnSpPr>
        <p:spPr>
          <a:xfrm>
            <a:off x="4509310" y="4463137"/>
            <a:ext cx="1178372" cy="822960"/>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cxnSp>
        <p:nvCxnSpPr>
          <p:cNvPr id="42" name="Straight Connector 7"/>
          <p:cNvCxnSpPr/>
          <p:nvPr/>
        </p:nvCxnSpPr>
        <p:spPr>
          <a:xfrm rot="16200000" flipH="1">
            <a:off x="4203273" y="4659197"/>
            <a:ext cx="1641190" cy="1249070"/>
          </a:xfrm>
          <a:prstGeom prst="bentConnector3">
            <a:avLst>
              <a:gd name="adj1" fmla="val 77126"/>
            </a:avLst>
          </a:prstGeom>
          <a:ln/>
        </p:spPr>
        <p:style>
          <a:lnRef idx="2">
            <a:schemeClr val="accent1"/>
          </a:lnRef>
          <a:fillRef idx="0">
            <a:schemeClr val="accent1"/>
          </a:fillRef>
          <a:effectRef idx="1">
            <a:schemeClr val="accent1"/>
          </a:effectRef>
          <a:fontRef idx="minor">
            <a:schemeClr val="tx1"/>
          </a:fontRef>
        </p:style>
      </p:cxnSp>
      <p:cxnSp>
        <p:nvCxnSpPr>
          <p:cNvPr id="45" name="Straight Connector 7"/>
          <p:cNvCxnSpPr>
            <a:endCxn id="27" idx="0"/>
          </p:cNvCxnSpPr>
          <p:nvPr/>
        </p:nvCxnSpPr>
        <p:spPr>
          <a:xfrm rot="16200000" flipH="1">
            <a:off x="3341289" y="5152144"/>
            <a:ext cx="1328633" cy="263732"/>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cxnSp>
        <p:nvCxnSpPr>
          <p:cNvPr id="47" name="Straight Connector 7"/>
          <p:cNvCxnSpPr>
            <a:endCxn id="25" idx="0"/>
          </p:cNvCxnSpPr>
          <p:nvPr/>
        </p:nvCxnSpPr>
        <p:spPr>
          <a:xfrm rot="16200000" flipH="1">
            <a:off x="3647430" y="4651185"/>
            <a:ext cx="822960" cy="157122"/>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512717" y="3412260"/>
            <a:ext cx="1183982" cy="1207434"/>
          </a:xfrm>
          <a:prstGeom prst="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t>Poster</a:t>
            </a:r>
            <a:endParaRPr lang="en-US" dirty="0"/>
          </a:p>
        </p:txBody>
      </p:sp>
      <p:sp>
        <p:nvSpPr>
          <p:cNvPr id="25" name="Rectangle 24"/>
          <p:cNvSpPr/>
          <p:nvPr/>
        </p:nvSpPr>
        <p:spPr>
          <a:xfrm>
            <a:off x="3360311" y="5141226"/>
            <a:ext cx="1554320"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Iconography</a:t>
            </a:r>
            <a:endParaRPr lang="en-US" dirty="0"/>
          </a:p>
        </p:txBody>
      </p:sp>
      <p:sp>
        <p:nvSpPr>
          <p:cNvPr id="11" name="Rectangle 10"/>
          <p:cNvSpPr/>
          <p:nvPr/>
        </p:nvSpPr>
        <p:spPr>
          <a:xfrm>
            <a:off x="3534215" y="2477572"/>
            <a:ext cx="1162484" cy="432104"/>
          </a:xfrm>
          <a:prstGeom prst="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t>Artist</a:t>
            </a:r>
          </a:p>
        </p:txBody>
      </p:sp>
      <p:cxnSp>
        <p:nvCxnSpPr>
          <p:cNvPr id="53" name="Straight Connector 7"/>
          <p:cNvCxnSpPr/>
          <p:nvPr/>
        </p:nvCxnSpPr>
        <p:spPr>
          <a:xfrm rot="16200000" flipH="1">
            <a:off x="2239738" y="2178520"/>
            <a:ext cx="568828" cy="338561"/>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531912" y="2477573"/>
            <a:ext cx="1387884" cy="432103"/>
          </a:xfrm>
          <a:prstGeom prst="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t>Publisher</a:t>
            </a:r>
          </a:p>
        </p:txBody>
      </p:sp>
      <p:sp>
        <p:nvSpPr>
          <p:cNvPr id="52" name="Rectangle 51"/>
          <p:cNvSpPr/>
          <p:nvPr/>
        </p:nvSpPr>
        <p:spPr>
          <a:xfrm>
            <a:off x="1006829" y="1670519"/>
            <a:ext cx="2256696"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Publish Nationality </a:t>
            </a:r>
            <a:endParaRPr lang="en-US" dirty="0"/>
          </a:p>
        </p:txBody>
      </p:sp>
      <p:cxnSp>
        <p:nvCxnSpPr>
          <p:cNvPr id="55" name="Straight Connector 7"/>
          <p:cNvCxnSpPr>
            <a:endCxn id="11" idx="0"/>
          </p:cNvCxnSpPr>
          <p:nvPr/>
        </p:nvCxnSpPr>
        <p:spPr>
          <a:xfrm rot="5400000">
            <a:off x="4049012" y="2017274"/>
            <a:ext cx="526744" cy="393853"/>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3786283" y="1670519"/>
            <a:ext cx="2256696"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Artist Nationality </a:t>
            </a:r>
            <a:endParaRPr lang="en-US" dirty="0"/>
          </a:p>
        </p:txBody>
      </p:sp>
      <p:sp>
        <p:nvSpPr>
          <p:cNvPr id="59" name="Rectangle 58"/>
          <p:cNvSpPr/>
          <p:nvPr/>
        </p:nvSpPr>
        <p:spPr>
          <a:xfrm>
            <a:off x="7345567" y="3215826"/>
            <a:ext cx="1687395"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Taxonomy term</a:t>
            </a:r>
            <a:endParaRPr lang="en-US" dirty="0"/>
          </a:p>
        </p:txBody>
      </p:sp>
      <p:sp>
        <p:nvSpPr>
          <p:cNvPr id="60" name="Rectangle 59"/>
          <p:cNvSpPr/>
          <p:nvPr/>
        </p:nvSpPr>
        <p:spPr>
          <a:xfrm>
            <a:off x="7345567" y="3886161"/>
            <a:ext cx="1687395" cy="432104"/>
          </a:xfrm>
          <a:prstGeom prst="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t>Node</a:t>
            </a:r>
          </a:p>
        </p:txBody>
      </p:sp>
      <p:sp>
        <p:nvSpPr>
          <p:cNvPr id="30" name="Title 3"/>
          <p:cNvSpPr>
            <a:spLocks noGrp="1"/>
          </p:cNvSpPr>
          <p:nvPr>
            <p:ph type="title"/>
          </p:nvPr>
        </p:nvSpPr>
        <p:spPr/>
        <p:txBody>
          <a:bodyPr>
            <a:normAutofit fontScale="90000"/>
          </a:bodyPr>
          <a:lstStyle/>
          <a:p>
            <a:r>
              <a:rPr lang="en-US" dirty="0" smtClean="0"/>
              <a:t>Planning the New Data Model:</a:t>
            </a:r>
            <a:br>
              <a:rPr lang="en-US" dirty="0" smtClean="0"/>
            </a:br>
            <a:r>
              <a:rPr lang="en-US" dirty="0" smtClean="0"/>
              <a:t>The Old Poster Model</a:t>
            </a:r>
            <a:endParaRPr lang="en-US" dirty="0"/>
          </a:p>
        </p:txBody>
      </p:sp>
    </p:spTree>
    <p:extLst>
      <p:ext uri="{BB962C8B-B14F-4D97-AF65-F5344CB8AC3E}">
        <p14:creationId xmlns:p14="http://schemas.microsoft.com/office/powerpoint/2010/main" val="210041157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3980349" y="2909676"/>
            <a:ext cx="1636656" cy="822960"/>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H="1">
            <a:off x="2693433" y="2909676"/>
            <a:ext cx="822960" cy="822960"/>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302358" y="2477572"/>
            <a:ext cx="1162484" cy="432104"/>
          </a:xfrm>
          <a:prstGeom prst="rect">
            <a:avLst/>
          </a:prstGeom>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t>Source</a:t>
            </a:r>
          </a:p>
        </p:txBody>
      </p:sp>
      <p:cxnSp>
        <p:nvCxnSpPr>
          <p:cNvPr id="18" name="Straight Connector 7"/>
          <p:cNvCxnSpPr/>
          <p:nvPr/>
        </p:nvCxnSpPr>
        <p:spPr>
          <a:xfrm rot="16200000" flipH="1">
            <a:off x="3725989" y="3062073"/>
            <a:ext cx="822961" cy="1"/>
          </a:xfrm>
          <a:prstGeom prst="bentConnector3">
            <a:avLst>
              <a:gd name="adj1" fmla="val 57955"/>
            </a:avLst>
          </a:prstGeom>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139113" y="5141226"/>
            <a:ext cx="1554320"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Wellspring </a:t>
            </a:r>
            <a:endParaRPr lang="en-US" dirty="0"/>
          </a:p>
        </p:txBody>
      </p:sp>
      <p:sp>
        <p:nvSpPr>
          <p:cNvPr id="24" name="Rectangle 23"/>
          <p:cNvSpPr/>
          <p:nvPr/>
        </p:nvSpPr>
        <p:spPr>
          <a:xfrm>
            <a:off x="5473941" y="5141226"/>
            <a:ext cx="1981801"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Special Collectio</a:t>
            </a:r>
            <a:r>
              <a:rPr lang="en-US" dirty="0"/>
              <a:t>n</a:t>
            </a:r>
          </a:p>
        </p:txBody>
      </p:sp>
      <p:sp>
        <p:nvSpPr>
          <p:cNvPr id="26" name="Rectangle 25"/>
          <p:cNvSpPr/>
          <p:nvPr/>
        </p:nvSpPr>
        <p:spPr>
          <a:xfrm>
            <a:off x="1139113" y="5948327"/>
            <a:ext cx="1554320"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Language</a:t>
            </a:r>
            <a:endParaRPr lang="en-US" dirty="0"/>
          </a:p>
        </p:txBody>
      </p:sp>
      <p:sp>
        <p:nvSpPr>
          <p:cNvPr id="27" name="Rectangle 26"/>
          <p:cNvSpPr/>
          <p:nvPr/>
        </p:nvSpPr>
        <p:spPr>
          <a:xfrm>
            <a:off x="3360311" y="5948327"/>
            <a:ext cx="1554320"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Wellspring </a:t>
            </a:r>
            <a:endParaRPr lang="en-US" dirty="0"/>
          </a:p>
        </p:txBody>
      </p:sp>
      <p:sp>
        <p:nvSpPr>
          <p:cNvPr id="28" name="Rectangle 27"/>
          <p:cNvSpPr/>
          <p:nvPr/>
        </p:nvSpPr>
        <p:spPr>
          <a:xfrm>
            <a:off x="5687682" y="5948327"/>
            <a:ext cx="1554320"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Copy Location</a:t>
            </a:r>
            <a:endParaRPr lang="en-US" dirty="0"/>
          </a:p>
        </p:txBody>
      </p:sp>
      <p:cxnSp>
        <p:nvCxnSpPr>
          <p:cNvPr id="29" name="Straight Connector 7"/>
          <p:cNvCxnSpPr/>
          <p:nvPr/>
        </p:nvCxnSpPr>
        <p:spPr>
          <a:xfrm rot="10800000" flipV="1">
            <a:off x="2354873" y="4318266"/>
            <a:ext cx="1179343" cy="822960"/>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cxnSp>
        <p:nvCxnSpPr>
          <p:cNvPr id="31" name="Straight Connector 7"/>
          <p:cNvCxnSpPr/>
          <p:nvPr/>
        </p:nvCxnSpPr>
        <p:spPr>
          <a:xfrm rot="5400000">
            <a:off x="2350894" y="4769615"/>
            <a:ext cx="1465138" cy="1165297"/>
          </a:xfrm>
          <a:prstGeom prst="bentConnector3">
            <a:avLst>
              <a:gd name="adj1" fmla="val 74130"/>
            </a:avLst>
          </a:prstGeom>
          <a:ln/>
        </p:spPr>
        <p:style>
          <a:lnRef idx="2">
            <a:schemeClr val="accent1"/>
          </a:lnRef>
          <a:fillRef idx="0">
            <a:schemeClr val="accent1"/>
          </a:fillRef>
          <a:effectRef idx="1">
            <a:schemeClr val="accent1"/>
          </a:effectRef>
          <a:fontRef idx="minor">
            <a:schemeClr val="tx1"/>
          </a:fontRef>
        </p:style>
      </p:cxnSp>
      <p:cxnSp>
        <p:nvCxnSpPr>
          <p:cNvPr id="40" name="Straight Connector 7"/>
          <p:cNvCxnSpPr/>
          <p:nvPr/>
        </p:nvCxnSpPr>
        <p:spPr>
          <a:xfrm>
            <a:off x="4509310" y="4463137"/>
            <a:ext cx="1178372" cy="822960"/>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cxnSp>
        <p:nvCxnSpPr>
          <p:cNvPr id="42" name="Straight Connector 7"/>
          <p:cNvCxnSpPr/>
          <p:nvPr/>
        </p:nvCxnSpPr>
        <p:spPr>
          <a:xfrm rot="16200000" flipH="1">
            <a:off x="4203273" y="4659197"/>
            <a:ext cx="1641190" cy="1249070"/>
          </a:xfrm>
          <a:prstGeom prst="bentConnector3">
            <a:avLst>
              <a:gd name="adj1" fmla="val 77126"/>
            </a:avLst>
          </a:prstGeom>
          <a:ln/>
        </p:spPr>
        <p:style>
          <a:lnRef idx="2">
            <a:schemeClr val="accent1"/>
          </a:lnRef>
          <a:fillRef idx="0">
            <a:schemeClr val="accent1"/>
          </a:fillRef>
          <a:effectRef idx="1">
            <a:schemeClr val="accent1"/>
          </a:effectRef>
          <a:fontRef idx="minor">
            <a:schemeClr val="tx1"/>
          </a:fontRef>
        </p:style>
      </p:cxnSp>
      <p:cxnSp>
        <p:nvCxnSpPr>
          <p:cNvPr id="45" name="Straight Connector 7"/>
          <p:cNvCxnSpPr>
            <a:endCxn id="27" idx="0"/>
          </p:cNvCxnSpPr>
          <p:nvPr/>
        </p:nvCxnSpPr>
        <p:spPr>
          <a:xfrm rot="16200000" flipH="1">
            <a:off x="3341289" y="5152144"/>
            <a:ext cx="1328633" cy="263732"/>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cxnSp>
        <p:nvCxnSpPr>
          <p:cNvPr id="47" name="Straight Connector 7"/>
          <p:cNvCxnSpPr>
            <a:endCxn id="25" idx="0"/>
          </p:cNvCxnSpPr>
          <p:nvPr/>
        </p:nvCxnSpPr>
        <p:spPr>
          <a:xfrm rot="16200000" flipH="1">
            <a:off x="3647430" y="4651185"/>
            <a:ext cx="822960" cy="157122"/>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512717" y="3412260"/>
            <a:ext cx="1183982" cy="1207434"/>
          </a:xfrm>
          <a:prstGeom prst="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t>Poster</a:t>
            </a:r>
            <a:endParaRPr lang="en-US" dirty="0"/>
          </a:p>
        </p:txBody>
      </p:sp>
      <p:sp>
        <p:nvSpPr>
          <p:cNvPr id="25" name="Rectangle 24"/>
          <p:cNvSpPr/>
          <p:nvPr/>
        </p:nvSpPr>
        <p:spPr>
          <a:xfrm>
            <a:off x="3360311" y="5141226"/>
            <a:ext cx="1554320"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Iconography</a:t>
            </a:r>
            <a:endParaRPr lang="en-US" dirty="0"/>
          </a:p>
        </p:txBody>
      </p:sp>
      <p:sp>
        <p:nvSpPr>
          <p:cNvPr id="11" name="Rectangle 10"/>
          <p:cNvSpPr/>
          <p:nvPr/>
        </p:nvSpPr>
        <p:spPr>
          <a:xfrm>
            <a:off x="3534215" y="2477572"/>
            <a:ext cx="1162484" cy="432104"/>
          </a:xfrm>
          <a:prstGeom prst="rect">
            <a:avLst/>
          </a:prstGeom>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t>Artist</a:t>
            </a:r>
          </a:p>
        </p:txBody>
      </p:sp>
      <p:cxnSp>
        <p:nvCxnSpPr>
          <p:cNvPr id="53" name="Straight Connector 7"/>
          <p:cNvCxnSpPr/>
          <p:nvPr/>
        </p:nvCxnSpPr>
        <p:spPr>
          <a:xfrm rot="10800000" flipV="1">
            <a:off x="2693433" y="1950827"/>
            <a:ext cx="819287" cy="681387"/>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531912" y="2477573"/>
            <a:ext cx="1387884" cy="432103"/>
          </a:xfrm>
          <a:prstGeom prst="rect">
            <a:avLst/>
          </a:prstGeom>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t>Publisher</a:t>
            </a:r>
          </a:p>
        </p:txBody>
      </p:sp>
      <p:sp>
        <p:nvSpPr>
          <p:cNvPr id="52" name="Rectangle 51"/>
          <p:cNvSpPr/>
          <p:nvPr/>
        </p:nvSpPr>
        <p:spPr>
          <a:xfrm>
            <a:off x="2919796" y="1563853"/>
            <a:ext cx="2256696"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Nationality </a:t>
            </a:r>
            <a:endParaRPr lang="en-US" dirty="0"/>
          </a:p>
        </p:txBody>
      </p:sp>
      <p:cxnSp>
        <p:nvCxnSpPr>
          <p:cNvPr id="55" name="Straight Connector 7"/>
          <p:cNvCxnSpPr>
            <a:endCxn id="11" idx="0"/>
          </p:cNvCxnSpPr>
          <p:nvPr/>
        </p:nvCxnSpPr>
        <p:spPr>
          <a:xfrm rot="5400000">
            <a:off x="4049012" y="2017274"/>
            <a:ext cx="526744" cy="393853"/>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7345567" y="3215826"/>
            <a:ext cx="1687395"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Taxonomy term</a:t>
            </a:r>
            <a:endParaRPr lang="en-US" dirty="0"/>
          </a:p>
        </p:txBody>
      </p:sp>
      <p:sp>
        <p:nvSpPr>
          <p:cNvPr id="60" name="Rectangle 59"/>
          <p:cNvSpPr/>
          <p:nvPr/>
        </p:nvSpPr>
        <p:spPr>
          <a:xfrm>
            <a:off x="7345567" y="3886161"/>
            <a:ext cx="1687395" cy="432104"/>
          </a:xfrm>
          <a:prstGeom prst="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t>Node</a:t>
            </a:r>
          </a:p>
        </p:txBody>
      </p:sp>
      <p:sp>
        <p:nvSpPr>
          <p:cNvPr id="35" name="Title 3"/>
          <p:cNvSpPr>
            <a:spLocks noGrp="1"/>
          </p:cNvSpPr>
          <p:nvPr>
            <p:ph type="title"/>
          </p:nvPr>
        </p:nvSpPr>
        <p:spPr>
          <a:xfrm>
            <a:off x="498474" y="484094"/>
            <a:ext cx="7556313" cy="1116106"/>
          </a:xfrm>
        </p:spPr>
        <p:txBody>
          <a:bodyPr>
            <a:normAutofit fontScale="90000"/>
          </a:bodyPr>
          <a:lstStyle/>
          <a:p>
            <a:r>
              <a:rPr lang="en-US" dirty="0" smtClean="0"/>
              <a:t>Planning the New Data Model:</a:t>
            </a:r>
            <a:br>
              <a:rPr lang="en-US" dirty="0" smtClean="0"/>
            </a:br>
            <a:r>
              <a:rPr lang="en-US" dirty="0" smtClean="0"/>
              <a:t>The New Poster Model</a:t>
            </a:r>
            <a:endParaRPr lang="en-US" dirty="0"/>
          </a:p>
        </p:txBody>
      </p:sp>
    </p:spTree>
    <p:extLst>
      <p:ext uri="{BB962C8B-B14F-4D97-AF65-F5344CB8AC3E}">
        <p14:creationId xmlns:p14="http://schemas.microsoft.com/office/powerpoint/2010/main" val="370633685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Prepping For Migration</a:t>
            </a:r>
            <a:endParaRPr lang="en-US" dirty="0"/>
          </a:p>
        </p:txBody>
      </p:sp>
      <p:sp>
        <p:nvSpPr>
          <p:cNvPr id="3" name="Text Placeholder 2"/>
          <p:cNvSpPr>
            <a:spLocks noGrp="1"/>
          </p:cNvSpPr>
          <p:nvPr>
            <p:ph type="body" idx="1"/>
          </p:nvPr>
        </p:nvSpPr>
        <p:spPr/>
        <p:txBody>
          <a:bodyPr/>
          <a:lstStyle/>
          <a:p>
            <a:endParaRPr lang="en-US" dirty="0"/>
          </a:p>
        </p:txBody>
      </p:sp>
      <p:pic>
        <p:nvPicPr>
          <p:cNvPr id="5" name="Picture 4" descr="PPPA_ospaaal-syr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252" y="898498"/>
            <a:ext cx="1727200" cy="2585447"/>
          </a:xfrm>
          <a:prstGeom prst="rect">
            <a:avLst/>
          </a:prstGeom>
        </p:spPr>
      </p:pic>
      <p:pic>
        <p:nvPicPr>
          <p:cNvPr id="6" name="Picture 5" descr="0203_ppp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709" y="330200"/>
            <a:ext cx="1968500" cy="2794000"/>
          </a:xfrm>
          <a:prstGeom prst="rect">
            <a:avLst/>
          </a:prstGeom>
        </p:spPr>
      </p:pic>
      <p:pic>
        <p:nvPicPr>
          <p:cNvPr id="7" name="Picture 6" descr="Fateh_SHAMMOUT_PPT_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3430" y="817096"/>
            <a:ext cx="1953760" cy="2666849"/>
          </a:xfrm>
          <a:prstGeom prst="rect">
            <a:avLst/>
          </a:prstGeom>
        </p:spPr>
      </p:pic>
      <p:pic>
        <p:nvPicPr>
          <p:cNvPr id="8" name="Picture 7" descr="0339_PPP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9752" y="330200"/>
            <a:ext cx="2044700" cy="2794000"/>
          </a:xfrm>
          <a:prstGeom prst="rect">
            <a:avLst/>
          </a:prstGeom>
        </p:spPr>
      </p:pic>
    </p:spTree>
    <p:extLst>
      <p:ext uri="{BB962C8B-B14F-4D97-AF65-F5344CB8AC3E}">
        <p14:creationId xmlns:p14="http://schemas.microsoft.com/office/powerpoint/2010/main" val="241590113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Take care of the basics</a:t>
            </a:r>
            <a:endParaRPr lang="en-US" dirty="0"/>
          </a:p>
        </p:txBody>
      </p:sp>
      <p:sp>
        <p:nvSpPr>
          <p:cNvPr id="3" name="Content Placeholder 2"/>
          <p:cNvSpPr>
            <a:spLocks noGrp="1"/>
          </p:cNvSpPr>
          <p:nvPr>
            <p:ph idx="1"/>
          </p:nvPr>
        </p:nvSpPr>
        <p:spPr/>
        <p:txBody>
          <a:bodyPr/>
          <a:lstStyle/>
          <a:p>
            <a:r>
              <a:rPr lang="en-US" dirty="0"/>
              <a:t>Get comfortable with </a:t>
            </a:r>
            <a:r>
              <a:rPr lang="en-US" dirty="0" err="1"/>
              <a:t>Drush</a:t>
            </a:r>
            <a:r>
              <a:rPr lang="en-US" dirty="0"/>
              <a:t> and Drupal Console</a:t>
            </a:r>
          </a:p>
          <a:p>
            <a:r>
              <a:rPr lang="en-US" dirty="0"/>
              <a:t>Get a good local workflow </a:t>
            </a:r>
          </a:p>
          <a:p>
            <a:pPr lvl="1"/>
            <a:r>
              <a:rPr lang="en-US" dirty="0"/>
              <a:t>We use </a:t>
            </a:r>
            <a:r>
              <a:rPr lang="en-US" dirty="0" err="1"/>
              <a:t>acquia-dev</a:t>
            </a:r>
            <a:r>
              <a:rPr lang="en-US" dirty="0"/>
              <a:t> and source </a:t>
            </a:r>
            <a:r>
              <a:rPr lang="en-US" dirty="0" smtClean="0"/>
              <a:t>tree</a:t>
            </a:r>
            <a:endParaRPr lang="en-US" dirty="0" smtClean="0"/>
          </a:p>
          <a:p>
            <a:r>
              <a:rPr lang="en-US" dirty="0" smtClean="0"/>
              <a:t>Update your modules to the latest versions</a:t>
            </a:r>
          </a:p>
          <a:p>
            <a:pPr lvl="1"/>
            <a:r>
              <a:rPr lang="en-US" dirty="0" err="1" smtClean="0"/>
              <a:t>drush</a:t>
            </a:r>
            <a:r>
              <a:rPr lang="en-US" dirty="0" smtClean="0"/>
              <a:t> pm-update</a:t>
            </a:r>
          </a:p>
        </p:txBody>
      </p:sp>
    </p:spTree>
    <p:extLst>
      <p:ext uri="{BB962C8B-B14F-4D97-AF65-F5344CB8AC3E}">
        <p14:creationId xmlns:p14="http://schemas.microsoft.com/office/powerpoint/2010/main" val="186280783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Prepping Destination Site</a:t>
            </a:r>
            <a:endParaRPr lang="en-US" dirty="0"/>
          </a:p>
        </p:txBody>
      </p:sp>
      <p:sp>
        <p:nvSpPr>
          <p:cNvPr id="3" name="Content Placeholder 2"/>
          <p:cNvSpPr>
            <a:spLocks noGrp="1"/>
          </p:cNvSpPr>
          <p:nvPr>
            <p:ph idx="1"/>
          </p:nvPr>
        </p:nvSpPr>
        <p:spPr/>
        <p:txBody>
          <a:bodyPr/>
          <a:lstStyle/>
          <a:p>
            <a:r>
              <a:rPr lang="en-US" dirty="0" smtClean="0"/>
              <a:t>Enable all the modules you want to use.</a:t>
            </a:r>
          </a:p>
          <a:p>
            <a:pPr lvl="1"/>
            <a:r>
              <a:rPr lang="en-US" dirty="0" err="1" smtClean="0"/>
              <a:t>Drush</a:t>
            </a:r>
            <a:r>
              <a:rPr lang="en-US" dirty="0" smtClean="0"/>
              <a:t> will  enable dependencies </a:t>
            </a:r>
          </a:p>
          <a:p>
            <a:r>
              <a:rPr lang="en-US" dirty="0" smtClean="0"/>
              <a:t>Enabled all the migrate </a:t>
            </a:r>
            <a:r>
              <a:rPr lang="en-US" dirty="0" err="1" smtClean="0"/>
              <a:t>contib</a:t>
            </a:r>
            <a:r>
              <a:rPr lang="en-US" dirty="0" smtClean="0"/>
              <a:t> modules</a:t>
            </a:r>
            <a:endParaRPr lang="en-US" dirty="0"/>
          </a:p>
          <a:p>
            <a:pPr lvl="1"/>
            <a:r>
              <a:rPr lang="en-US" dirty="0" smtClean="0"/>
              <a:t>Make sure we are using 8x.2x branch of these</a:t>
            </a:r>
            <a:endParaRPr lang="en-US" dirty="0"/>
          </a:p>
          <a:p>
            <a:r>
              <a:rPr lang="en-US" dirty="0" smtClean="0"/>
              <a:t>Make sure Drupal 8 is latest</a:t>
            </a:r>
          </a:p>
          <a:p>
            <a:pPr lvl="1"/>
            <a:r>
              <a:rPr lang="en-US" dirty="0" smtClean="0"/>
              <a:t>This made a difference as of July 9, 11</a:t>
            </a:r>
            <a:endParaRPr lang="en-US" dirty="0"/>
          </a:p>
          <a:p>
            <a:r>
              <a:rPr lang="en-US" dirty="0" smtClean="0"/>
              <a:t>Get DB connection settings from source site</a:t>
            </a:r>
            <a:endParaRPr lang="en-US" dirty="0"/>
          </a:p>
        </p:txBody>
      </p:sp>
    </p:spTree>
    <p:extLst>
      <p:ext uri="{BB962C8B-B14F-4D97-AF65-F5344CB8AC3E}">
        <p14:creationId xmlns:p14="http://schemas.microsoft.com/office/powerpoint/2010/main" val="34711583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 Site:</a:t>
            </a:r>
            <a:br>
              <a:rPr lang="en-US" dirty="0" smtClean="0"/>
            </a:br>
            <a:r>
              <a:rPr lang="en-US" dirty="0" smtClean="0"/>
              <a:t>Converting Node Term and User references </a:t>
            </a:r>
            <a:endParaRPr lang="en-US" dirty="0"/>
          </a:p>
        </p:txBody>
      </p:sp>
      <p:sp>
        <p:nvSpPr>
          <p:cNvPr id="3" name="Content Placeholder 2"/>
          <p:cNvSpPr>
            <a:spLocks noGrp="1"/>
          </p:cNvSpPr>
          <p:nvPr>
            <p:ph idx="1"/>
          </p:nvPr>
        </p:nvSpPr>
        <p:spPr/>
        <p:txBody>
          <a:bodyPr/>
          <a:lstStyle/>
          <a:p>
            <a:r>
              <a:rPr lang="en-US" dirty="0" smtClean="0"/>
              <a:t>Used module Entity Reference conver</a:t>
            </a:r>
            <a:r>
              <a:rPr lang="en-US" dirty="0" smtClean="0"/>
              <a:t>t module </a:t>
            </a:r>
            <a:endParaRPr lang="en-US" dirty="0" smtClean="0"/>
          </a:p>
          <a:p>
            <a:r>
              <a:rPr lang="en-US" dirty="0" smtClean="0"/>
              <a:t>Good to do even though entity reference is working in migrat</a:t>
            </a:r>
            <a:r>
              <a:rPr lang="en-US" dirty="0" smtClean="0"/>
              <a:t>e to 8 yet.</a:t>
            </a:r>
          </a:p>
          <a:p>
            <a:r>
              <a:rPr lang="en-US" dirty="0" smtClean="0"/>
              <a:t>Had to use work around </a:t>
            </a:r>
            <a:endParaRPr lang="en-US" dirty="0" smtClean="0"/>
          </a:p>
        </p:txBody>
      </p:sp>
    </p:spTree>
    <p:extLst>
      <p:ext uri="{BB962C8B-B14F-4D97-AF65-F5344CB8AC3E}">
        <p14:creationId xmlns:p14="http://schemas.microsoft.com/office/powerpoint/2010/main" val="374565911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 Site:</a:t>
            </a:r>
            <a:br>
              <a:rPr lang="en-US" dirty="0" smtClean="0"/>
            </a:br>
            <a:r>
              <a:rPr lang="en-US" dirty="0" smtClean="0"/>
              <a:t>Converting </a:t>
            </a:r>
            <a:r>
              <a:rPr lang="en-US" dirty="0" smtClean="0"/>
              <a:t>Artist </a:t>
            </a:r>
            <a:r>
              <a:rPr lang="en-US" dirty="0" smtClean="0"/>
              <a:t>nodes to </a:t>
            </a:r>
            <a:r>
              <a:rPr lang="en-US" dirty="0" smtClean="0"/>
              <a:t>Taxonomy</a:t>
            </a:r>
            <a:endParaRPr lang="en-US" dirty="0"/>
          </a:p>
        </p:txBody>
      </p:sp>
      <p:sp>
        <p:nvSpPr>
          <p:cNvPr id="3" name="Content Placeholder 2"/>
          <p:cNvSpPr>
            <a:spLocks noGrp="1"/>
          </p:cNvSpPr>
          <p:nvPr>
            <p:ph idx="1"/>
          </p:nvPr>
        </p:nvSpPr>
        <p:spPr/>
        <p:txBody>
          <a:bodyPr/>
          <a:lstStyle/>
          <a:p>
            <a:r>
              <a:rPr lang="en-US" dirty="0" smtClean="0"/>
              <a:t>Component to create term based on node title</a:t>
            </a:r>
          </a:p>
          <a:p>
            <a:r>
              <a:rPr lang="en-US" dirty="0" smtClean="0"/>
              <a:t>Component to fill in field values of term</a:t>
            </a:r>
          </a:p>
          <a:p>
            <a:pPr lvl="1"/>
            <a:r>
              <a:rPr lang="en-US" dirty="0" smtClean="0"/>
              <a:t>Fetch artist by title (to get the fields)</a:t>
            </a:r>
          </a:p>
          <a:p>
            <a:pPr lvl="1"/>
            <a:r>
              <a:rPr lang="en-US" dirty="0" smtClean="0"/>
              <a:t>Set Data value of fields from fetched entity</a:t>
            </a:r>
          </a:p>
          <a:p>
            <a:r>
              <a:rPr lang="en-US" dirty="0" smtClean="0"/>
              <a:t>Component to make the switch </a:t>
            </a:r>
          </a:p>
          <a:p>
            <a:pPr lvl="1"/>
            <a:r>
              <a:rPr lang="en-US" dirty="0" smtClean="0"/>
              <a:t>Fetch term by artist title on poster</a:t>
            </a:r>
            <a:endParaRPr lang="en-US" dirty="0"/>
          </a:p>
        </p:txBody>
      </p:sp>
    </p:spTree>
    <p:extLst>
      <p:ext uri="{BB962C8B-B14F-4D97-AF65-F5344CB8AC3E}">
        <p14:creationId xmlns:p14="http://schemas.microsoft.com/office/powerpoint/2010/main" val="310850389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t>
            </a:r>
            <a:r>
              <a:rPr lang="en-US" dirty="0" smtClean="0"/>
              <a:t>For Migration</a:t>
            </a:r>
            <a:endParaRPr lang="en-US" dirty="0"/>
          </a:p>
        </p:txBody>
      </p:sp>
      <p:sp>
        <p:nvSpPr>
          <p:cNvPr id="3" name="Text Placeholder 2"/>
          <p:cNvSpPr>
            <a:spLocks noGrp="1"/>
          </p:cNvSpPr>
          <p:nvPr>
            <p:ph type="body" idx="1"/>
          </p:nvPr>
        </p:nvSpPr>
        <p:spPr/>
        <p:txBody>
          <a:bodyPr/>
          <a:lstStyle/>
          <a:p>
            <a:endParaRPr lang="en-US"/>
          </a:p>
        </p:txBody>
      </p:sp>
      <p:pic>
        <p:nvPicPr>
          <p:cNvPr id="4" name="Picture 3" descr="00974_PPP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483" y="882217"/>
            <a:ext cx="1955800" cy="2794000"/>
          </a:xfrm>
          <a:prstGeom prst="rect">
            <a:avLst/>
          </a:prstGeom>
        </p:spPr>
      </p:pic>
      <p:pic>
        <p:nvPicPr>
          <p:cNvPr id="5" name="Picture 4" descr="NAVARETTEPPT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215" y="460441"/>
            <a:ext cx="1765963" cy="2794000"/>
          </a:xfrm>
          <a:prstGeom prst="rect">
            <a:avLst/>
          </a:prstGeom>
        </p:spPr>
      </p:pic>
      <p:pic>
        <p:nvPicPr>
          <p:cNvPr id="6" name="Picture 5" descr="Eltouni_HeartofPalestine_PPP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829" y="882217"/>
            <a:ext cx="1981200" cy="2794000"/>
          </a:xfrm>
          <a:prstGeom prst="rect">
            <a:avLst/>
          </a:prstGeom>
        </p:spPr>
      </p:pic>
      <p:pic>
        <p:nvPicPr>
          <p:cNvPr id="7" name="Picture 6" descr="234_PP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3029" y="379040"/>
            <a:ext cx="1981200" cy="2794000"/>
          </a:xfrm>
          <a:prstGeom prst="rect">
            <a:avLst/>
          </a:prstGeom>
        </p:spPr>
      </p:pic>
    </p:spTree>
    <p:extLst>
      <p:ext uri="{BB962C8B-B14F-4D97-AF65-F5344CB8AC3E}">
        <p14:creationId xmlns:p14="http://schemas.microsoft.com/office/powerpoint/2010/main" val="235633812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 our Process</a:t>
            </a:r>
            <a:endParaRPr lang="en-US" dirty="0"/>
          </a:p>
        </p:txBody>
      </p:sp>
      <p:sp>
        <p:nvSpPr>
          <p:cNvPr id="3" name="Content Placeholder 2"/>
          <p:cNvSpPr>
            <a:spLocks noGrp="1"/>
          </p:cNvSpPr>
          <p:nvPr>
            <p:ph idx="1"/>
          </p:nvPr>
        </p:nvSpPr>
        <p:spPr/>
        <p:txBody>
          <a:bodyPr/>
          <a:lstStyle/>
          <a:p>
            <a:r>
              <a:rPr lang="en-US" dirty="0" smtClean="0"/>
              <a:t>Get our migrate commands together</a:t>
            </a:r>
          </a:p>
          <a:p>
            <a:r>
              <a:rPr lang="en-US" dirty="0" smtClean="0"/>
              <a:t>90</a:t>
            </a:r>
            <a:r>
              <a:rPr lang="en-US" dirty="0" smtClean="0"/>
              <a:t>% of this can be done with the </a:t>
            </a:r>
            <a:r>
              <a:rPr lang="en-US" dirty="0" smtClean="0"/>
              <a:t>plugins</a:t>
            </a:r>
          </a:p>
          <a:p>
            <a:r>
              <a:rPr lang="en-US" dirty="0" smtClean="0"/>
              <a:t>Everything not done in Drupal 7 yet so our best move is to document and wait</a:t>
            </a:r>
            <a:endParaRPr lang="en-US" dirty="0"/>
          </a:p>
        </p:txBody>
      </p:sp>
    </p:spTree>
    <p:extLst>
      <p:ext uri="{BB962C8B-B14F-4D97-AF65-F5344CB8AC3E}">
        <p14:creationId xmlns:p14="http://schemas.microsoft.com/office/powerpoint/2010/main" val="77176520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Contrib</a:t>
            </a:r>
            <a:r>
              <a:rPr lang="en-US" dirty="0" smtClean="0"/>
              <a:t> tools for Migration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5815491"/>
              </p:ext>
            </p:extLst>
          </p:nvPr>
        </p:nvGraphicFramePr>
        <p:xfrm>
          <a:off x="498285" y="1627786"/>
          <a:ext cx="7556502" cy="4937759"/>
        </p:xfrm>
        <a:graphic>
          <a:graphicData uri="http://schemas.openxmlformats.org/drawingml/2006/table">
            <a:tbl>
              <a:tblPr firstRow="1" bandRow="1">
                <a:tableStyleId>{5C22544A-7EE6-4342-B048-85BDC9FD1C3A}</a:tableStyleId>
              </a:tblPr>
              <a:tblGrid>
                <a:gridCol w="3778251"/>
                <a:gridCol w="3778251"/>
              </a:tblGrid>
              <a:tr h="0">
                <a:tc>
                  <a:txBody>
                    <a:bodyPr/>
                    <a:lstStyle/>
                    <a:p>
                      <a:r>
                        <a:rPr lang="en-US" dirty="0" smtClean="0"/>
                        <a:t>Module</a:t>
                      </a:r>
                      <a:endParaRPr lang="en-US" dirty="0"/>
                    </a:p>
                  </a:txBody>
                  <a:tcPr marL="83962" marR="83962"/>
                </a:tc>
                <a:tc>
                  <a:txBody>
                    <a:bodyPr/>
                    <a:lstStyle/>
                    <a:p>
                      <a:r>
                        <a:rPr lang="en-US" dirty="0" err="1" smtClean="0"/>
                        <a:t>Desctiption</a:t>
                      </a:r>
                      <a:endParaRPr lang="en-US" dirty="0"/>
                    </a:p>
                  </a:txBody>
                  <a:tcPr marL="83962" marR="83962"/>
                </a:tc>
              </a:tr>
              <a:tr h="370840">
                <a:tc>
                  <a:txBody>
                    <a:bodyPr/>
                    <a:lstStyle/>
                    <a:p>
                      <a:r>
                        <a:rPr lang="en-US" dirty="0" err="1" smtClean="0"/>
                        <a:t>migrate_upgrade</a:t>
                      </a:r>
                      <a:endParaRPr lang="en-US" dirty="0"/>
                    </a:p>
                  </a:txBody>
                  <a:tcPr marL="83962" marR="83962"/>
                </a:tc>
                <a:tc>
                  <a:txBody>
                    <a:bodyPr/>
                    <a:lstStyle/>
                    <a:p>
                      <a:r>
                        <a:rPr lang="en-US" dirty="0" err="1" smtClean="0"/>
                        <a:t>Drush</a:t>
                      </a:r>
                      <a:r>
                        <a:rPr lang="en-US" dirty="0" smtClean="0"/>
                        <a:t> commands for running upgrades fro Drupal 6 or 7 to Drupal</a:t>
                      </a:r>
                      <a:r>
                        <a:rPr lang="en-US" baseline="0" dirty="0" smtClean="0"/>
                        <a:t> 8 </a:t>
                      </a:r>
                      <a:endParaRPr lang="en-US" dirty="0"/>
                    </a:p>
                  </a:txBody>
                  <a:tcPr marL="83962" marR="83962"/>
                </a:tc>
              </a:tr>
              <a:tr h="370840">
                <a:tc>
                  <a:txBody>
                    <a:bodyPr/>
                    <a:lstStyle/>
                    <a:p>
                      <a:r>
                        <a:rPr lang="en-US" dirty="0" err="1" smtClean="0"/>
                        <a:t>migrate_tools</a:t>
                      </a:r>
                      <a:endParaRPr lang="en-US" dirty="0"/>
                    </a:p>
                  </a:txBody>
                  <a:tcPr marL="83962" marR="83962"/>
                </a:tc>
                <a:tc>
                  <a:txBody>
                    <a:bodyPr/>
                    <a:lstStyle/>
                    <a:p>
                      <a:r>
                        <a:rPr lang="en-US" dirty="0" smtClean="0"/>
                        <a:t>General purpose </a:t>
                      </a:r>
                      <a:r>
                        <a:rPr lang="en-US" dirty="0" err="1" smtClean="0"/>
                        <a:t>Drush</a:t>
                      </a:r>
                      <a:r>
                        <a:rPr lang="en-US" dirty="0" smtClean="0"/>
                        <a:t> commands and basic UI for managing migrations</a:t>
                      </a:r>
                      <a:endParaRPr lang="en-US" dirty="0"/>
                    </a:p>
                  </a:txBody>
                  <a:tcPr marL="83962" marR="83962"/>
                </a:tc>
              </a:tr>
              <a:tr h="370840">
                <a:tc>
                  <a:txBody>
                    <a:bodyPr/>
                    <a:lstStyle/>
                    <a:p>
                      <a:r>
                        <a:rPr lang="en-US" dirty="0" err="1" smtClean="0"/>
                        <a:t>migrate_plus</a:t>
                      </a:r>
                      <a:endParaRPr lang="en-US" dirty="0"/>
                    </a:p>
                  </a:txBody>
                  <a:tcPr marL="83962" marR="83962"/>
                </a:tc>
                <a:tc>
                  <a:txBody>
                    <a:bodyPr/>
                    <a:lstStyle/>
                    <a:p>
                      <a:r>
                        <a:rPr lang="en-US" dirty="0" smtClean="0"/>
                        <a:t>Extends</a:t>
                      </a:r>
                      <a:r>
                        <a:rPr lang="en-US" baseline="0" dirty="0" smtClean="0"/>
                        <a:t> the core migration framework with additional functionality. (things like bringing in content via JSON or XML</a:t>
                      </a:r>
                      <a:endParaRPr lang="en-US" dirty="0"/>
                    </a:p>
                  </a:txBody>
                  <a:tcPr marL="83962" marR="83962"/>
                </a:tc>
              </a:tr>
              <a:tr h="370840">
                <a:tc>
                  <a:txBody>
                    <a:bodyPr/>
                    <a:lstStyle/>
                    <a:p>
                      <a:r>
                        <a:rPr lang="en-US" dirty="0" err="1" smtClean="0"/>
                        <a:t>migrate_ui</a:t>
                      </a:r>
                      <a:endParaRPr lang="en-US" dirty="0"/>
                    </a:p>
                  </a:txBody>
                  <a:tcPr marL="83962" marR="83962"/>
                </a:tc>
                <a:tc>
                  <a:txBody>
                    <a:bodyPr/>
                    <a:lstStyle/>
                    <a:p>
                      <a:r>
                        <a:rPr lang="en-US" dirty="0" err="1" smtClean="0"/>
                        <a:t>Ui</a:t>
                      </a:r>
                      <a:r>
                        <a:rPr lang="en-US" dirty="0" smtClean="0"/>
                        <a:t> o top of migration entitles</a:t>
                      </a:r>
                      <a:r>
                        <a:rPr lang="en-US" baseline="0" dirty="0" smtClean="0"/>
                        <a:t> in core</a:t>
                      </a:r>
                      <a:endParaRPr lang="en-US" dirty="0"/>
                    </a:p>
                  </a:txBody>
                  <a:tcPr marL="83962" marR="83962"/>
                </a:tc>
              </a:tr>
              <a:tr h="370840">
                <a:tc>
                  <a:txBody>
                    <a:bodyPr/>
                    <a:lstStyle/>
                    <a:p>
                      <a:r>
                        <a:rPr lang="en-US" dirty="0" err="1" smtClean="0"/>
                        <a:t>migrate_manifest</a:t>
                      </a:r>
                      <a:endParaRPr lang="en-US" dirty="0"/>
                    </a:p>
                  </a:txBody>
                  <a:tcPr marL="83962" marR="83962"/>
                </a:tc>
                <a:tc>
                  <a:txBody>
                    <a:bodyPr/>
                    <a:lstStyle/>
                    <a:p>
                      <a:r>
                        <a:rPr lang="en-US" dirty="0" err="1" smtClean="0"/>
                        <a:t>Drush</a:t>
                      </a:r>
                      <a:r>
                        <a:rPr lang="en-US" dirty="0" smtClean="0"/>
                        <a:t> command for running template</a:t>
                      </a:r>
                      <a:r>
                        <a:rPr lang="en-US" baseline="0" dirty="0" smtClean="0"/>
                        <a:t> bases SQL migration from a manifest site</a:t>
                      </a:r>
                      <a:endParaRPr lang="en-US" dirty="0"/>
                    </a:p>
                  </a:txBody>
                  <a:tcPr marL="83962" marR="83962"/>
                </a:tc>
              </a:tr>
            </a:tbl>
          </a:graphicData>
        </a:graphic>
      </p:graphicFrame>
    </p:spTree>
    <p:extLst>
      <p:ext uri="{BB962C8B-B14F-4D97-AF65-F5344CB8AC3E}">
        <p14:creationId xmlns:p14="http://schemas.microsoft.com/office/powerpoint/2010/main" val="348125903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backgrounds</a:t>
            </a:r>
            <a:endParaRPr lang="en-US" dirty="0"/>
          </a:p>
        </p:txBody>
      </p:sp>
      <p:sp>
        <p:nvSpPr>
          <p:cNvPr id="3" name="Content Placeholder 2"/>
          <p:cNvSpPr>
            <a:spLocks noGrp="1"/>
          </p:cNvSpPr>
          <p:nvPr>
            <p:ph idx="1"/>
          </p:nvPr>
        </p:nvSpPr>
        <p:spPr/>
        <p:txBody>
          <a:bodyPr/>
          <a:lstStyle/>
          <a:p>
            <a:r>
              <a:rPr lang="en-US" dirty="0" smtClean="0"/>
              <a:t>Stan Ascher</a:t>
            </a:r>
          </a:p>
          <a:p>
            <a:pPr lvl="1"/>
            <a:r>
              <a:rPr lang="en-US" dirty="0" smtClean="0"/>
              <a:t>Working with large Drupal 6 and 7 sites mostly for Gov’t Agencies</a:t>
            </a:r>
          </a:p>
          <a:p>
            <a:r>
              <a:rPr lang="en-US" dirty="0" smtClean="0"/>
              <a:t>Steve Musial</a:t>
            </a:r>
          </a:p>
          <a:p>
            <a:pPr lvl="1"/>
            <a:r>
              <a:rPr lang="en-US" dirty="0" smtClean="0"/>
              <a:t>Worked at an educational provider </a:t>
            </a:r>
          </a:p>
        </p:txBody>
      </p:sp>
    </p:spTree>
    <p:extLst>
      <p:ext uri="{BB962C8B-B14F-4D97-AF65-F5344CB8AC3E}">
        <p14:creationId xmlns:p14="http://schemas.microsoft.com/office/powerpoint/2010/main" val="71566052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Considered Migration </a:t>
            </a:r>
            <a:r>
              <a:rPr lang="en-US" dirty="0" smtClean="0"/>
              <a:t>through the UI</a:t>
            </a:r>
            <a:endParaRPr lang="en-US" dirty="0"/>
          </a:p>
        </p:txBody>
      </p:sp>
      <p:sp>
        <p:nvSpPr>
          <p:cNvPr id="3" name="Content Placeholder 2"/>
          <p:cNvSpPr>
            <a:spLocks noGrp="1"/>
          </p:cNvSpPr>
          <p:nvPr>
            <p:ph idx="1"/>
          </p:nvPr>
        </p:nvSpPr>
        <p:spPr/>
        <p:txBody>
          <a:bodyPr/>
          <a:lstStyle/>
          <a:p>
            <a:r>
              <a:rPr lang="en-US" dirty="0" smtClean="0"/>
              <a:t>Got </a:t>
            </a:r>
            <a:r>
              <a:rPr lang="en-US" dirty="0" smtClean="0"/>
              <a:t>to /upgrade – </a:t>
            </a:r>
          </a:p>
          <a:p>
            <a:r>
              <a:rPr lang="en-US" dirty="0" smtClean="0"/>
              <a:t>Migrate </a:t>
            </a:r>
            <a:r>
              <a:rPr lang="en-US" dirty="0" smtClean="0"/>
              <a:t>not great on custom </a:t>
            </a:r>
            <a:r>
              <a:rPr lang="en-US" dirty="0" smtClean="0"/>
              <a:t>stuff yet</a:t>
            </a:r>
          </a:p>
          <a:p>
            <a:r>
              <a:rPr lang="en-US" dirty="0" smtClean="0"/>
              <a:t>Generally rejected at this time </a:t>
            </a:r>
            <a:endParaRPr lang="en-US" dirty="0" smtClean="0"/>
          </a:p>
          <a:p>
            <a:endParaRPr lang="en-US" dirty="0"/>
          </a:p>
        </p:txBody>
      </p:sp>
    </p:spTree>
    <p:extLst>
      <p:ext uri="{BB962C8B-B14F-4D97-AF65-F5344CB8AC3E}">
        <p14:creationId xmlns:p14="http://schemas.microsoft.com/office/powerpoint/2010/main" val="149995707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Considered Created a Module with Plugins</a:t>
            </a:r>
            <a:endParaRPr lang="en-US" dirty="0"/>
          </a:p>
        </p:txBody>
      </p:sp>
      <p:sp>
        <p:nvSpPr>
          <p:cNvPr id="3" name="Content Placeholder 2"/>
          <p:cNvSpPr>
            <a:spLocks noGrp="1"/>
          </p:cNvSpPr>
          <p:nvPr>
            <p:ph idx="1"/>
          </p:nvPr>
        </p:nvSpPr>
        <p:spPr/>
        <p:txBody>
          <a:bodyPr>
            <a:normAutofit/>
          </a:bodyPr>
          <a:lstStyle/>
          <a:p>
            <a:r>
              <a:rPr lang="en-US" dirty="0" err="1"/>
              <a:t>drush</a:t>
            </a:r>
            <a:r>
              <a:rPr lang="en-US" dirty="0"/>
              <a:t> migrate-upgrade --legacy-</a:t>
            </a:r>
            <a:r>
              <a:rPr lang="en-US" dirty="0" err="1"/>
              <a:t>db</a:t>
            </a:r>
            <a:r>
              <a:rPr lang="en-US" dirty="0"/>
              <a:t>-</a:t>
            </a:r>
            <a:r>
              <a:rPr lang="en-US" dirty="0" err="1"/>
              <a:t>url</a:t>
            </a:r>
            <a:r>
              <a:rPr lang="en-US" dirty="0"/>
              <a:t>=</a:t>
            </a:r>
            <a:r>
              <a:rPr lang="en-US" dirty="0" err="1"/>
              <a:t>mysql</a:t>
            </a:r>
            <a:r>
              <a:rPr lang="en-US" dirty="0"/>
              <a:t>://</a:t>
            </a:r>
            <a:r>
              <a:rPr lang="en-US" dirty="0" err="1"/>
              <a:t>drupaluser</a:t>
            </a:r>
            <a:r>
              <a:rPr lang="en-US" dirty="0"/>
              <a:t>:@127.0.0.1:33067</a:t>
            </a:r>
            <a:r>
              <a:rPr lang="en-US" dirty="0" smtClean="0"/>
              <a:t>/YOUR DB </a:t>
            </a:r>
            <a:r>
              <a:rPr lang="en-US" dirty="0" err="1" smtClean="0"/>
              <a:t>NAMEr</a:t>
            </a:r>
            <a:r>
              <a:rPr lang="en-US" dirty="0" smtClean="0"/>
              <a:t> </a:t>
            </a:r>
            <a:r>
              <a:rPr lang="en-US" dirty="0"/>
              <a:t>--legacy-root=http:/</a:t>
            </a:r>
            <a:r>
              <a:rPr lang="en-US" dirty="0" smtClean="0"/>
              <a:t>/YOUR SITE:</a:t>
            </a:r>
            <a:r>
              <a:rPr lang="en-US" dirty="0"/>
              <a:t>8083/ --configure-</a:t>
            </a:r>
            <a:r>
              <a:rPr lang="en-US" dirty="0" smtClean="0"/>
              <a:t>only</a:t>
            </a:r>
          </a:p>
          <a:p>
            <a:r>
              <a:rPr lang="en-US" dirty="0" smtClean="0"/>
              <a:t>Sets up migrations – configure only will track all migration but not execute</a:t>
            </a:r>
          </a:p>
          <a:p>
            <a:r>
              <a:rPr lang="en-US" dirty="0" smtClean="0"/>
              <a:t>Once you have set up you can  command  migrate-import to get specific migrations going </a:t>
            </a:r>
          </a:p>
          <a:p>
            <a:endParaRPr lang="en-US" dirty="0" smtClean="0"/>
          </a:p>
        </p:txBody>
      </p:sp>
    </p:spTree>
    <p:extLst>
      <p:ext uri="{BB962C8B-B14F-4D97-AF65-F5344CB8AC3E}">
        <p14:creationId xmlns:p14="http://schemas.microsoft.com/office/powerpoint/2010/main" val="54832064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res.jpg"/>
          <p:cNvPicPr>
            <a:picLocks noGrp="1" noChangeAspect="1"/>
          </p:cNvPicPr>
          <p:nvPr>
            <p:ph idx="1"/>
          </p:nvPr>
        </p:nvPicPr>
        <p:blipFill>
          <a:blip r:embed="rId2">
            <a:extLst>
              <a:ext uri="{28A0092B-C50C-407E-A947-70E740481C1C}">
                <a14:useLocalDpi xmlns:a14="http://schemas.microsoft.com/office/drawing/2010/main" val="0"/>
              </a:ext>
            </a:extLst>
          </a:blip>
          <a:srcRect l="-41153" r="-41153"/>
          <a:stretch>
            <a:fillRect/>
          </a:stretch>
        </p:blipFill>
        <p:spPr>
          <a:xfrm>
            <a:off x="-2409637" y="341884"/>
            <a:ext cx="13350688" cy="6235284"/>
          </a:xfrm>
        </p:spPr>
      </p:pic>
    </p:spTree>
    <p:extLst>
      <p:ext uri="{BB962C8B-B14F-4D97-AF65-F5344CB8AC3E}">
        <p14:creationId xmlns:p14="http://schemas.microsoft.com/office/powerpoint/2010/main" val="13703362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Decided Migrate </a:t>
            </a:r>
            <a:r>
              <a:rPr lang="en-US" dirty="0" smtClean="0"/>
              <a:t>through </a:t>
            </a:r>
            <a:r>
              <a:rPr lang="en-US" dirty="0" err="1"/>
              <a:t>D</a:t>
            </a:r>
            <a:r>
              <a:rPr lang="en-US" dirty="0" err="1" smtClean="0"/>
              <a:t>rush</a:t>
            </a:r>
            <a:endParaRPr lang="en-US" dirty="0"/>
          </a:p>
        </p:txBody>
      </p:sp>
      <p:sp>
        <p:nvSpPr>
          <p:cNvPr id="3" name="Content Placeholder 2"/>
          <p:cNvSpPr>
            <a:spLocks noGrp="1"/>
          </p:cNvSpPr>
          <p:nvPr>
            <p:ph idx="1"/>
          </p:nvPr>
        </p:nvSpPr>
        <p:spPr/>
        <p:txBody>
          <a:bodyPr/>
          <a:lstStyle/>
          <a:p>
            <a:r>
              <a:rPr lang="en-US" dirty="0" smtClean="0"/>
              <a:t>migrate-import useful parameters</a:t>
            </a:r>
          </a:p>
          <a:p>
            <a:pPr lvl="1"/>
            <a:r>
              <a:rPr lang="en-US" dirty="0"/>
              <a:t> </a:t>
            </a:r>
            <a:r>
              <a:rPr lang="en-US" dirty="0" smtClean="0"/>
              <a:t>--limit (this will limit the number of migrations done</a:t>
            </a:r>
          </a:p>
          <a:p>
            <a:pPr lvl="1"/>
            <a:r>
              <a:rPr lang="en-US" dirty="0"/>
              <a:t> </a:t>
            </a:r>
            <a:r>
              <a:rPr lang="en-US" dirty="0" smtClean="0"/>
              <a:t>-- feedback you will be notified of progress</a:t>
            </a:r>
          </a:p>
          <a:p>
            <a:r>
              <a:rPr lang="en-US" dirty="0" smtClean="0"/>
              <a:t>Migrate –status</a:t>
            </a:r>
          </a:p>
          <a:p>
            <a:pPr lvl="1"/>
            <a:r>
              <a:rPr lang="en-US" dirty="0" smtClean="0"/>
              <a:t>Gives you up to date info on migration</a:t>
            </a:r>
          </a:p>
          <a:p>
            <a:pPr marL="457200" lvl="1" indent="0">
              <a:buNone/>
            </a:pPr>
            <a:r>
              <a:rPr lang="en-US" dirty="0" smtClean="0"/>
              <a:t>Migrate-messages</a:t>
            </a:r>
          </a:p>
          <a:p>
            <a:pPr marL="457200" lvl="1" indent="0">
              <a:buNone/>
            </a:pPr>
            <a:r>
              <a:rPr lang="en-US" dirty="0"/>
              <a:t>	</a:t>
            </a:r>
            <a:r>
              <a:rPr lang="en-US" dirty="0" smtClean="0"/>
              <a:t>gives you errors that came up</a:t>
            </a:r>
          </a:p>
        </p:txBody>
      </p:sp>
    </p:spTree>
    <p:extLst>
      <p:ext uri="{BB962C8B-B14F-4D97-AF65-F5344CB8AC3E}">
        <p14:creationId xmlns:p14="http://schemas.microsoft.com/office/powerpoint/2010/main" val="359488155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Migrate through </a:t>
            </a:r>
            <a:r>
              <a:rPr lang="en-US" dirty="0" err="1"/>
              <a:t>D</a:t>
            </a:r>
            <a:r>
              <a:rPr lang="en-US" dirty="0" err="1" smtClean="0"/>
              <a:t>rush</a:t>
            </a:r>
            <a:endParaRPr lang="en-US" dirty="0"/>
          </a:p>
        </p:txBody>
      </p:sp>
      <p:sp>
        <p:nvSpPr>
          <p:cNvPr id="3" name="Content Placeholder 2"/>
          <p:cNvSpPr>
            <a:spLocks noGrp="1"/>
          </p:cNvSpPr>
          <p:nvPr>
            <p:ph idx="1"/>
          </p:nvPr>
        </p:nvSpPr>
        <p:spPr/>
        <p:txBody>
          <a:bodyPr/>
          <a:lstStyle/>
          <a:p>
            <a:r>
              <a:rPr lang="en-US" dirty="0" smtClean="0"/>
              <a:t>Source plugins</a:t>
            </a:r>
          </a:p>
          <a:p>
            <a:pPr marL="457200" lvl="1" indent="0">
              <a:buNone/>
            </a:pPr>
            <a:endParaRPr lang="en-US" dirty="0"/>
          </a:p>
        </p:txBody>
      </p:sp>
    </p:spTree>
    <p:extLst>
      <p:ext uri="{BB962C8B-B14F-4D97-AF65-F5344CB8AC3E}">
        <p14:creationId xmlns:p14="http://schemas.microsoft.com/office/powerpoint/2010/main" val="182951995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Launching the Migration</a:t>
            </a:r>
            <a:endParaRPr lang="en-US" dirty="0"/>
          </a:p>
        </p:txBody>
      </p:sp>
      <p:sp>
        <p:nvSpPr>
          <p:cNvPr id="3" name="Text Placeholder 2"/>
          <p:cNvSpPr>
            <a:spLocks noGrp="1"/>
          </p:cNvSpPr>
          <p:nvPr>
            <p:ph type="body" idx="1"/>
          </p:nvPr>
        </p:nvSpPr>
        <p:spPr/>
        <p:txBody>
          <a:bodyPr/>
          <a:lstStyle/>
          <a:p>
            <a:endParaRPr lang="en-US"/>
          </a:p>
        </p:txBody>
      </p:sp>
      <p:pic>
        <p:nvPicPr>
          <p:cNvPr id="4" name="Picture 3" descr="0189_ppp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227" y="670575"/>
            <a:ext cx="2032000" cy="2794000"/>
          </a:xfrm>
          <a:prstGeom prst="rect">
            <a:avLst/>
          </a:prstGeom>
        </p:spPr>
      </p:pic>
      <p:pic>
        <p:nvPicPr>
          <p:cNvPr id="5" name="Picture 4" descr="Threenos2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569" y="670575"/>
            <a:ext cx="1993900" cy="2794000"/>
          </a:xfrm>
          <a:prstGeom prst="rect">
            <a:avLst/>
          </a:prstGeom>
        </p:spPr>
      </p:pic>
      <p:pic>
        <p:nvPicPr>
          <p:cNvPr id="6" name="Picture 5" descr="00233_2_ppp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4438" y="362760"/>
            <a:ext cx="1866900" cy="2794000"/>
          </a:xfrm>
          <a:prstGeom prst="rect">
            <a:avLst/>
          </a:prstGeom>
        </p:spPr>
      </p:pic>
      <p:pic>
        <p:nvPicPr>
          <p:cNvPr id="7" name="Picture 6" descr="00812_PPP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9669" y="330200"/>
            <a:ext cx="1866900" cy="2794000"/>
          </a:xfrm>
          <a:prstGeom prst="rect">
            <a:avLst/>
          </a:prstGeom>
        </p:spPr>
      </p:pic>
    </p:spTree>
    <p:extLst>
      <p:ext uri="{BB962C8B-B14F-4D97-AF65-F5344CB8AC3E}">
        <p14:creationId xmlns:p14="http://schemas.microsoft.com/office/powerpoint/2010/main" val="426805757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Types</a:t>
            </a:r>
            <a:endParaRPr lang="en-US" dirty="0"/>
          </a:p>
        </p:txBody>
      </p:sp>
      <p:sp>
        <p:nvSpPr>
          <p:cNvPr id="3" name="Content Placeholder 2"/>
          <p:cNvSpPr>
            <a:spLocks noGrp="1"/>
          </p:cNvSpPr>
          <p:nvPr>
            <p:ph idx="1"/>
          </p:nvPr>
        </p:nvSpPr>
        <p:spPr/>
        <p:txBody>
          <a:bodyPr>
            <a:normAutofit/>
          </a:bodyPr>
          <a:lstStyle/>
          <a:p>
            <a:r>
              <a:rPr lang="en-US" dirty="0" smtClean="0"/>
              <a:t>Trouble with </a:t>
            </a:r>
            <a:r>
              <a:rPr lang="en-US" dirty="0" err="1" smtClean="0"/>
              <a:t>contib</a:t>
            </a:r>
            <a:r>
              <a:rPr lang="en-US" dirty="0" smtClean="0"/>
              <a:t> module fields</a:t>
            </a:r>
          </a:p>
          <a:p>
            <a:r>
              <a:rPr lang="en-US" dirty="0" smtClean="0"/>
              <a:t>Fields missing on the UI</a:t>
            </a:r>
          </a:p>
          <a:p>
            <a:pPr lvl="1"/>
            <a:r>
              <a:rPr lang="en-US" dirty="0" smtClean="0"/>
              <a:t>Node References a PITA</a:t>
            </a:r>
          </a:p>
          <a:p>
            <a:pPr lvl="1"/>
            <a:r>
              <a:rPr lang="en-US" dirty="0" smtClean="0"/>
              <a:t>Try </a:t>
            </a:r>
            <a:r>
              <a:rPr lang="en-US" dirty="0" smtClean="0">
                <a:hlinkClick r:id="rId3"/>
              </a:rPr>
              <a:t>https://www.drupal.org/node/</a:t>
            </a:r>
            <a:r>
              <a:rPr lang="en-US" dirty="0" smtClean="0">
                <a:hlinkClick r:id="rId3"/>
              </a:rPr>
              <a:t>2032389</a:t>
            </a:r>
            <a:endParaRPr lang="en-US" dirty="0" smtClean="0"/>
          </a:p>
          <a:p>
            <a:r>
              <a:rPr lang="en-US" dirty="0" smtClean="0"/>
              <a:t>Had to keep reminding myself that nodes are on par with taxonomy terms now. </a:t>
            </a:r>
          </a:p>
          <a:p>
            <a:pPr lvl="1"/>
            <a:r>
              <a:rPr lang="en-US" dirty="0" smtClean="0"/>
              <a:t>This helps better relate the way taxonomy terms now exist in Drupal 8</a:t>
            </a:r>
          </a:p>
          <a:p>
            <a:pPr lvl="1"/>
            <a:r>
              <a:rPr lang="en-US" dirty="0" smtClean="0"/>
              <a:t>Each entity sits in its own silos for fields so a field on a node will not show up the manage fields page for taxonomy terms like it did in Drupal 7.</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76570571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Types</a:t>
            </a:r>
            <a:endParaRPr lang="en-US" dirty="0"/>
          </a:p>
        </p:txBody>
      </p:sp>
      <p:sp>
        <p:nvSpPr>
          <p:cNvPr id="3" name="Content Placeholder 2"/>
          <p:cNvSpPr>
            <a:spLocks noGrp="1"/>
          </p:cNvSpPr>
          <p:nvPr>
            <p:ph idx="1"/>
          </p:nvPr>
        </p:nvSpPr>
        <p:spPr/>
        <p:txBody>
          <a:bodyPr>
            <a:normAutofit/>
          </a:bodyPr>
          <a:lstStyle/>
          <a:p>
            <a:pPr lvl="1"/>
            <a:r>
              <a:rPr lang="en-US" dirty="0" smtClean="0"/>
              <a:t>Entity Reference field migration is not working right yet </a:t>
            </a:r>
            <a:r>
              <a:rPr lang="en-US" dirty="0" smtClean="0">
                <a:hlinkClick r:id="rId3"/>
              </a:rPr>
              <a:t>https://www.drupal.org/node/2611066</a:t>
            </a:r>
            <a:endParaRPr lang="en-US" dirty="0" smtClean="0"/>
          </a:p>
          <a:p>
            <a:pPr lvl="1"/>
            <a:endParaRPr lang="en-US" dirty="0"/>
          </a:p>
          <a:p>
            <a:pPr marL="457200" lvl="1" indent="0">
              <a:buNone/>
            </a:pPr>
            <a:r>
              <a:rPr lang="en-US" dirty="0" smtClean="0"/>
              <a:t>Last update was </a:t>
            </a:r>
          </a:p>
          <a:p>
            <a:pPr lvl="1"/>
            <a:endParaRPr lang="en-US" dirty="0" smtClean="0"/>
          </a:p>
          <a:p>
            <a:pPr lvl="1"/>
            <a:endParaRPr lang="en-US" dirty="0"/>
          </a:p>
        </p:txBody>
      </p:sp>
    </p:spTree>
    <p:extLst>
      <p:ext uri="{BB962C8B-B14F-4D97-AF65-F5344CB8AC3E}">
        <p14:creationId xmlns:p14="http://schemas.microsoft.com/office/powerpoint/2010/main" val="342358106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Migration </a:t>
            </a:r>
            <a:endParaRPr lang="en-US" dirty="0"/>
          </a:p>
        </p:txBody>
      </p:sp>
      <p:pic>
        <p:nvPicPr>
          <p:cNvPr id="7" name="Content Placeholder 6" descr="Screen Shot 2016-07-18 at 8.30.37 AM.png"/>
          <p:cNvPicPr>
            <a:picLocks noGrp="1" noChangeAspect="1"/>
          </p:cNvPicPr>
          <p:nvPr>
            <p:ph sz="half" idx="2"/>
          </p:nvPr>
        </p:nvPicPr>
        <p:blipFill>
          <a:blip r:embed="rId3">
            <a:extLst>
              <a:ext uri="{28A0092B-C50C-407E-A947-70E740481C1C}">
                <a14:useLocalDpi xmlns:a14="http://schemas.microsoft.com/office/drawing/2010/main" val="0"/>
              </a:ext>
            </a:extLst>
          </a:blip>
          <a:srcRect l="20787" r="20787"/>
          <a:stretch>
            <a:fillRect/>
          </a:stretch>
        </p:blipFill>
        <p:spPr/>
      </p:pic>
      <p:pic>
        <p:nvPicPr>
          <p:cNvPr id="8" name="Content Placeholder 7" descr="Screen Shot 2016-07-18 at 8.30.52 AM.png"/>
          <p:cNvPicPr>
            <a:picLocks noGrp="1" noChangeAspect="1"/>
          </p:cNvPicPr>
          <p:nvPr>
            <p:ph sz="quarter" idx="4"/>
          </p:nvPr>
        </p:nvPicPr>
        <p:blipFill>
          <a:blip r:embed="rId4">
            <a:extLst>
              <a:ext uri="{28A0092B-C50C-407E-A947-70E740481C1C}">
                <a14:useLocalDpi xmlns:a14="http://schemas.microsoft.com/office/drawing/2010/main" val="0"/>
              </a:ext>
            </a:extLst>
          </a:blip>
          <a:srcRect l="20903" r="20903"/>
          <a:stretch>
            <a:fillRect/>
          </a:stretch>
        </p:blipFill>
        <p:spPr/>
      </p:pic>
      <p:sp>
        <p:nvSpPr>
          <p:cNvPr id="3" name="Text Placeholder 2"/>
          <p:cNvSpPr>
            <a:spLocks noGrp="1"/>
          </p:cNvSpPr>
          <p:nvPr>
            <p:ph type="body" idx="1"/>
          </p:nvPr>
        </p:nvSpPr>
        <p:spPr/>
        <p:txBody>
          <a:bodyPr/>
          <a:lstStyle/>
          <a:p>
            <a:r>
              <a:rPr lang="en-US" dirty="0" smtClean="0"/>
              <a:t>Drupal 7</a:t>
            </a:r>
            <a:endParaRPr lang="en-US" dirty="0"/>
          </a:p>
        </p:txBody>
      </p:sp>
      <p:sp>
        <p:nvSpPr>
          <p:cNvPr id="5" name="Text Placeholder 4"/>
          <p:cNvSpPr>
            <a:spLocks noGrp="1"/>
          </p:cNvSpPr>
          <p:nvPr>
            <p:ph type="body" sz="quarter" idx="3"/>
          </p:nvPr>
        </p:nvSpPr>
        <p:spPr/>
        <p:txBody>
          <a:bodyPr/>
          <a:lstStyle/>
          <a:p>
            <a:r>
              <a:rPr lang="en-US" dirty="0" smtClean="0"/>
              <a:t>Drupal 8</a:t>
            </a:r>
            <a:endParaRPr lang="en-US" dirty="0"/>
          </a:p>
        </p:txBody>
      </p:sp>
      <p:sp>
        <p:nvSpPr>
          <p:cNvPr id="9" name="TextBox 8"/>
          <p:cNvSpPr txBox="1"/>
          <p:nvPr/>
        </p:nvSpPr>
        <p:spPr>
          <a:xfrm>
            <a:off x="2328446" y="5486401"/>
            <a:ext cx="3448104" cy="369332"/>
          </a:xfrm>
          <a:prstGeom prst="rect">
            <a:avLst/>
          </a:prstGeom>
          <a:noFill/>
        </p:spPr>
        <p:txBody>
          <a:bodyPr wrap="none" rtlCol="0">
            <a:spAutoFit/>
          </a:bodyPr>
          <a:lstStyle/>
          <a:p>
            <a:r>
              <a:rPr lang="en-US" dirty="0" smtClean="0"/>
              <a:t>Done by hand but UI is very similar </a:t>
            </a:r>
            <a:endParaRPr lang="en-US" dirty="0"/>
          </a:p>
        </p:txBody>
      </p:sp>
    </p:spTree>
    <p:extLst>
      <p:ext uri="{BB962C8B-B14F-4D97-AF65-F5344CB8AC3E}">
        <p14:creationId xmlns:p14="http://schemas.microsoft.com/office/powerpoint/2010/main" val="133997245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View Migration </a:t>
            </a:r>
            <a:endParaRPr lang="en-US" dirty="0"/>
          </a:p>
        </p:txBody>
      </p:sp>
      <p:sp>
        <p:nvSpPr>
          <p:cNvPr id="3" name="Content Placeholder 2"/>
          <p:cNvSpPr>
            <a:spLocks noGrp="1"/>
          </p:cNvSpPr>
          <p:nvPr>
            <p:ph idx="1"/>
          </p:nvPr>
        </p:nvSpPr>
        <p:spPr>
          <a:xfrm>
            <a:off x="457200" y="1735667"/>
            <a:ext cx="8229600" cy="4525963"/>
          </a:xfrm>
        </p:spPr>
        <p:txBody>
          <a:bodyPr/>
          <a:lstStyle/>
          <a:p>
            <a:r>
              <a:rPr lang="en-US" dirty="0" smtClean="0"/>
              <a:t>No Glossary Mode</a:t>
            </a:r>
          </a:p>
          <a:p>
            <a:endParaRPr lang="en-US" dirty="0"/>
          </a:p>
        </p:txBody>
      </p:sp>
    </p:spTree>
    <p:extLst>
      <p:ext uri="{BB962C8B-B14F-4D97-AF65-F5344CB8AC3E}">
        <p14:creationId xmlns:p14="http://schemas.microsoft.com/office/powerpoint/2010/main" val="328642940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lstStyle/>
          <a:p>
            <a:r>
              <a:rPr lang="en-US" dirty="0" smtClean="0"/>
              <a:t>You have or know someone experience as a site builder within Drupal 7</a:t>
            </a:r>
          </a:p>
          <a:p>
            <a:r>
              <a:rPr lang="en-US" dirty="0" smtClean="0"/>
              <a:t>You are looking to migrate you site over to Drupal 8 but may not know where to start</a:t>
            </a:r>
          </a:p>
          <a:p>
            <a:r>
              <a:rPr lang="en-US" dirty="0" smtClean="0"/>
              <a:t>You are ok with rebuilding some configuration</a:t>
            </a:r>
          </a:p>
          <a:p>
            <a:r>
              <a:rPr lang="en-US" dirty="0" smtClean="0"/>
              <a:t>Drupal 8 is still kind of an abstract concept to you. </a:t>
            </a:r>
            <a:endParaRPr lang="en-US" dirty="0" smtClean="0"/>
          </a:p>
          <a:p>
            <a:r>
              <a:rPr lang="en-US" dirty="0" smtClean="0"/>
              <a:t>You’re looking for a good time </a:t>
            </a:r>
            <a:endParaRPr lang="en-US" dirty="0" smtClean="0"/>
          </a:p>
          <a:p>
            <a:endParaRPr lang="en-US" dirty="0"/>
          </a:p>
        </p:txBody>
      </p:sp>
    </p:spTree>
    <p:extLst>
      <p:ext uri="{BB962C8B-B14F-4D97-AF65-F5344CB8AC3E}">
        <p14:creationId xmlns:p14="http://schemas.microsoft.com/office/powerpoint/2010/main" val="303591779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Panels Pages</a:t>
            </a:r>
            <a:endParaRPr lang="en-US" dirty="0"/>
          </a:p>
        </p:txBody>
      </p:sp>
      <p:sp>
        <p:nvSpPr>
          <p:cNvPr id="3" name="Content Placeholder 2"/>
          <p:cNvSpPr>
            <a:spLocks noGrp="1"/>
          </p:cNvSpPr>
          <p:nvPr>
            <p:ph idx="1"/>
          </p:nvPr>
        </p:nvSpPr>
        <p:spPr/>
        <p:txBody>
          <a:bodyPr/>
          <a:lstStyle/>
          <a:p>
            <a:r>
              <a:rPr lang="en-US" dirty="0" smtClean="0"/>
              <a:t>Page manager works different </a:t>
            </a:r>
          </a:p>
          <a:p>
            <a:r>
              <a:rPr lang="en-US" dirty="0" smtClean="0"/>
              <a:t>Moved down with features</a:t>
            </a:r>
            <a:endParaRPr lang="en-US" dirty="0"/>
          </a:p>
        </p:txBody>
      </p:sp>
    </p:spTree>
    <p:extLst>
      <p:ext uri="{BB962C8B-B14F-4D97-AF65-F5344CB8AC3E}">
        <p14:creationId xmlns:p14="http://schemas.microsoft.com/office/powerpoint/2010/main" val="181107637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a:t>
            </a:r>
            <a:endParaRPr lang="en-US" dirty="0"/>
          </a:p>
        </p:txBody>
      </p:sp>
      <p:sp>
        <p:nvSpPr>
          <p:cNvPr id="3" name="Content Placeholder 2"/>
          <p:cNvSpPr>
            <a:spLocks noGrp="1"/>
          </p:cNvSpPr>
          <p:nvPr>
            <p:ph idx="1"/>
          </p:nvPr>
        </p:nvSpPr>
        <p:spPr>
          <a:xfrm>
            <a:off x="457200" y="1735667"/>
            <a:ext cx="8229600" cy="4525963"/>
          </a:xfrm>
        </p:spPr>
        <p:txBody>
          <a:bodyPr/>
          <a:lstStyle/>
          <a:p>
            <a:r>
              <a:rPr lang="en-US" dirty="0" smtClean="0"/>
              <a:t>Pretty Easy – 1 to 1 migration</a:t>
            </a:r>
          </a:p>
          <a:p>
            <a:r>
              <a:rPr lang="en-US" dirty="0" smtClean="0"/>
              <a:t>Made easier by prepping our D7 site by making terms out of nodes</a:t>
            </a:r>
            <a:endParaRPr lang="en-US" dirty="0"/>
          </a:p>
        </p:txBody>
      </p:sp>
    </p:spTree>
    <p:extLst>
      <p:ext uri="{BB962C8B-B14F-4D97-AF65-F5344CB8AC3E}">
        <p14:creationId xmlns:p14="http://schemas.microsoft.com/office/powerpoint/2010/main" val="208615283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Automation </a:t>
            </a:r>
            <a:endParaRPr lang="en-US" dirty="0"/>
          </a:p>
        </p:txBody>
      </p:sp>
      <p:sp>
        <p:nvSpPr>
          <p:cNvPr id="3" name="Content Placeholder 2"/>
          <p:cNvSpPr>
            <a:spLocks noGrp="1"/>
          </p:cNvSpPr>
          <p:nvPr>
            <p:ph idx="1"/>
          </p:nvPr>
        </p:nvSpPr>
        <p:spPr/>
        <p:txBody>
          <a:bodyPr/>
          <a:lstStyle/>
          <a:p>
            <a:r>
              <a:rPr lang="en-US" dirty="0" smtClean="0"/>
              <a:t>Rules UI not working in d8</a:t>
            </a:r>
            <a:endParaRPr lang="en-US" dirty="0"/>
          </a:p>
        </p:txBody>
      </p:sp>
    </p:spTree>
    <p:extLst>
      <p:ext uri="{BB962C8B-B14F-4D97-AF65-F5344CB8AC3E}">
        <p14:creationId xmlns:p14="http://schemas.microsoft.com/office/powerpoint/2010/main" val="160755948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Views</a:t>
            </a:r>
            <a:endParaRPr lang="en-US" dirty="0"/>
          </a:p>
        </p:txBody>
      </p:sp>
      <p:sp>
        <p:nvSpPr>
          <p:cNvPr id="3" name="Content Placeholder 2"/>
          <p:cNvSpPr>
            <a:spLocks noGrp="1"/>
          </p:cNvSpPr>
          <p:nvPr>
            <p:ph idx="1"/>
          </p:nvPr>
        </p:nvSpPr>
        <p:spPr/>
        <p:txBody>
          <a:bodyPr/>
          <a:lstStyle/>
          <a:p>
            <a:r>
              <a:rPr lang="en-US" dirty="0" smtClean="0"/>
              <a:t>Views are not yet migrated .</a:t>
            </a:r>
          </a:p>
          <a:p>
            <a:r>
              <a:rPr lang="en-US" dirty="0" smtClean="0"/>
              <a:t>No glossary view type in d8</a:t>
            </a:r>
          </a:p>
          <a:p>
            <a:r>
              <a:rPr lang="en-US" dirty="0" smtClean="0"/>
              <a:t>No PHP headers</a:t>
            </a:r>
          </a:p>
          <a:p>
            <a:r>
              <a:rPr lang="en-US" dirty="0" smtClean="0"/>
              <a:t>Who’s online block in now s view</a:t>
            </a:r>
            <a:endParaRPr lang="en-US" dirty="0"/>
          </a:p>
        </p:txBody>
      </p:sp>
    </p:spTree>
    <p:extLst>
      <p:ext uri="{BB962C8B-B14F-4D97-AF65-F5344CB8AC3E}">
        <p14:creationId xmlns:p14="http://schemas.microsoft.com/office/powerpoint/2010/main" val="229746106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Features</a:t>
            </a:r>
            <a:endParaRPr lang="en-US" dirty="0"/>
          </a:p>
        </p:txBody>
      </p:sp>
      <p:sp>
        <p:nvSpPr>
          <p:cNvPr id="5" name="Content Placeholder 4"/>
          <p:cNvSpPr>
            <a:spLocks noGrp="1"/>
          </p:cNvSpPr>
          <p:nvPr>
            <p:ph idx="1"/>
          </p:nvPr>
        </p:nvSpPr>
        <p:spPr/>
        <p:txBody>
          <a:bodyPr/>
          <a:lstStyle/>
          <a:p>
            <a:r>
              <a:rPr lang="en-US" dirty="0"/>
              <a:t>Purely a building tool</a:t>
            </a:r>
            <a:r>
              <a:rPr lang="en-US" dirty="0" smtClean="0"/>
              <a:t>.</a:t>
            </a:r>
          </a:p>
          <a:p>
            <a:r>
              <a:rPr lang="en-US" dirty="0"/>
              <a:t> Automatic packaging</a:t>
            </a:r>
            <a:r>
              <a:rPr lang="en-US" dirty="0" smtClean="0"/>
              <a:t>.</a:t>
            </a:r>
          </a:p>
          <a:p>
            <a:r>
              <a:rPr lang="en-US" dirty="0"/>
              <a:t>Interoperability build in</a:t>
            </a:r>
            <a:r>
              <a:rPr lang="en-US" dirty="0" smtClean="0"/>
              <a:t>.</a:t>
            </a:r>
          </a:p>
          <a:p>
            <a:r>
              <a:rPr lang="en-US" dirty="0"/>
              <a:t>Support for feature sets (bundles).</a:t>
            </a:r>
          </a:p>
        </p:txBody>
      </p:sp>
    </p:spTree>
    <p:extLst>
      <p:ext uri="{BB962C8B-B14F-4D97-AF65-F5344CB8AC3E}">
        <p14:creationId xmlns:p14="http://schemas.microsoft.com/office/powerpoint/2010/main" val="76714399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Features: let us develop stuff  concurrently</a:t>
            </a:r>
            <a:endParaRPr lang="en-US" dirty="0"/>
          </a:p>
        </p:txBody>
      </p:sp>
      <p:pic>
        <p:nvPicPr>
          <p:cNvPr id="4" name="Content Placeholder 3" descr="Screen Shot 2016-07-19 at 4.35.58 PM.png"/>
          <p:cNvPicPr>
            <a:picLocks noGrp="1" noChangeAspect="1"/>
          </p:cNvPicPr>
          <p:nvPr>
            <p:ph idx="1"/>
          </p:nvPr>
        </p:nvPicPr>
        <p:blipFill>
          <a:blip r:embed="rId3">
            <a:extLst>
              <a:ext uri="{28A0092B-C50C-407E-A947-70E740481C1C}">
                <a14:useLocalDpi xmlns:a14="http://schemas.microsoft.com/office/drawing/2010/main" val="0"/>
              </a:ext>
            </a:extLst>
          </a:blip>
          <a:srcRect l="3590" r="3590"/>
          <a:stretch>
            <a:fillRect/>
          </a:stretch>
        </p:blipFill>
        <p:spPr/>
      </p:pic>
    </p:spTree>
    <p:extLst>
      <p:ext uri="{BB962C8B-B14F-4D97-AF65-F5344CB8AC3E}">
        <p14:creationId xmlns:p14="http://schemas.microsoft.com/office/powerpoint/2010/main" val="377387176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Search Functionality</a:t>
            </a:r>
            <a:endParaRPr lang="en-US" dirty="0"/>
          </a:p>
        </p:txBody>
      </p:sp>
      <p:sp>
        <p:nvSpPr>
          <p:cNvPr id="3" name="Content Placeholder 2"/>
          <p:cNvSpPr>
            <a:spLocks noGrp="1"/>
          </p:cNvSpPr>
          <p:nvPr>
            <p:ph idx="1"/>
          </p:nvPr>
        </p:nvSpPr>
        <p:spPr/>
        <p:txBody>
          <a:bodyPr/>
          <a:lstStyle/>
          <a:p>
            <a:r>
              <a:rPr lang="en-US" dirty="0" smtClean="0"/>
              <a:t>Apache SOLR not </a:t>
            </a:r>
            <a:r>
              <a:rPr lang="en-US" dirty="0" smtClean="0"/>
              <a:t>working</a:t>
            </a:r>
          </a:p>
          <a:p>
            <a:r>
              <a:rPr lang="en-US" dirty="0"/>
              <a:t>The module's D8 version is currently under development, but alpha releases are available already. </a:t>
            </a:r>
            <a:endParaRPr lang="en-US" dirty="0" smtClean="0"/>
          </a:p>
          <a:p>
            <a:endParaRPr lang="en-US" dirty="0"/>
          </a:p>
        </p:txBody>
      </p:sp>
    </p:spTree>
    <p:extLst>
      <p:ext uri="{BB962C8B-B14F-4D97-AF65-F5344CB8AC3E}">
        <p14:creationId xmlns:p14="http://schemas.microsoft.com/office/powerpoint/2010/main" val="270381410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Theme</a:t>
            </a:r>
            <a:endParaRPr lang="en-US" dirty="0"/>
          </a:p>
        </p:txBody>
      </p:sp>
      <p:sp>
        <p:nvSpPr>
          <p:cNvPr id="3" name="Content Placeholder 2"/>
          <p:cNvSpPr>
            <a:spLocks noGrp="1"/>
          </p:cNvSpPr>
          <p:nvPr>
            <p:ph idx="1"/>
          </p:nvPr>
        </p:nvSpPr>
        <p:spPr/>
        <p:txBody>
          <a:bodyPr/>
          <a:lstStyle/>
          <a:p>
            <a:r>
              <a:rPr lang="en-US" dirty="0" smtClean="0"/>
              <a:t>Our theme in d7 was </a:t>
            </a:r>
            <a:r>
              <a:rPr lang="en-US" dirty="0" err="1" smtClean="0"/>
              <a:t>adapative</a:t>
            </a:r>
            <a:r>
              <a:rPr lang="en-US" dirty="0" smtClean="0"/>
              <a:t> theme </a:t>
            </a:r>
            <a:endParaRPr lang="en-US" dirty="0" smtClean="0"/>
          </a:p>
          <a:p>
            <a:pPr lvl="1"/>
            <a:r>
              <a:rPr lang="en-US" dirty="0" smtClean="0"/>
              <a:t>Even though it looked ready</a:t>
            </a:r>
            <a:endParaRPr lang="en-US" dirty="0" smtClean="0"/>
          </a:p>
          <a:p>
            <a:r>
              <a:rPr lang="en-US" dirty="0" smtClean="0"/>
              <a:t>It was based off of Garland</a:t>
            </a:r>
          </a:p>
          <a:p>
            <a:r>
              <a:rPr lang="en-US" dirty="0" smtClean="0"/>
              <a:t>We just used </a:t>
            </a:r>
            <a:r>
              <a:rPr lang="en-US" dirty="0" err="1" smtClean="0"/>
              <a:t>Bartik</a:t>
            </a:r>
            <a:r>
              <a:rPr lang="en-US" dirty="0" smtClean="0"/>
              <a:t> for 8 since it was responsive </a:t>
            </a:r>
            <a:endParaRPr lang="en-US" dirty="0" smtClean="0"/>
          </a:p>
          <a:p>
            <a:endParaRPr lang="en-US" dirty="0" smtClean="0"/>
          </a:p>
          <a:p>
            <a:endParaRPr lang="en-US" dirty="0"/>
          </a:p>
        </p:txBody>
      </p:sp>
    </p:spTree>
    <p:extLst>
      <p:ext uri="{BB962C8B-B14F-4D97-AF65-F5344CB8AC3E}">
        <p14:creationId xmlns:p14="http://schemas.microsoft.com/office/powerpoint/2010/main" val="13398205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a:p>
        </p:txBody>
      </p:sp>
      <p:pic>
        <p:nvPicPr>
          <p:cNvPr id="4" name="Picture 3" descr="0498_ppp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350" y="330200"/>
            <a:ext cx="1866900" cy="2794000"/>
          </a:xfrm>
          <a:prstGeom prst="rect">
            <a:avLst/>
          </a:prstGeom>
        </p:spPr>
      </p:pic>
      <p:pic>
        <p:nvPicPr>
          <p:cNvPr id="5" name="Picture 4" descr="297_ppp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937" y="589174"/>
            <a:ext cx="2006600" cy="2794000"/>
          </a:xfrm>
          <a:prstGeom prst="rect">
            <a:avLst/>
          </a:prstGeom>
        </p:spPr>
      </p:pic>
      <p:pic>
        <p:nvPicPr>
          <p:cNvPr id="6" name="Picture 5" descr="PPPA0142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6736" y="330200"/>
            <a:ext cx="1968500" cy="2794000"/>
          </a:xfrm>
          <a:prstGeom prst="rect">
            <a:avLst/>
          </a:prstGeom>
        </p:spPr>
      </p:pic>
      <p:pic>
        <p:nvPicPr>
          <p:cNvPr id="7" name="Picture 6" descr="STOPUS_PPP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6238" y="4040187"/>
            <a:ext cx="2794000" cy="1955800"/>
          </a:xfrm>
          <a:prstGeom prst="rect">
            <a:avLst/>
          </a:prstGeom>
        </p:spPr>
      </p:pic>
      <p:pic>
        <p:nvPicPr>
          <p:cNvPr id="8" name="Picture 7" descr="1473_ppp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167" y="719415"/>
            <a:ext cx="2006600" cy="2794000"/>
          </a:xfrm>
          <a:prstGeom prst="rect">
            <a:avLst/>
          </a:prstGeom>
        </p:spPr>
      </p:pic>
    </p:spTree>
    <p:extLst>
      <p:ext uri="{BB962C8B-B14F-4D97-AF65-F5344CB8AC3E}">
        <p14:creationId xmlns:p14="http://schemas.microsoft.com/office/powerpoint/2010/main" val="33975683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we are on 5 phases of migration</a:t>
            </a:r>
            <a:endParaRPr lang="en-US" dirty="0"/>
          </a:p>
        </p:txBody>
      </p:sp>
      <p:sp>
        <p:nvSpPr>
          <p:cNvPr id="3" name="Content Placeholder 2"/>
          <p:cNvSpPr>
            <a:spLocks noGrp="1"/>
          </p:cNvSpPr>
          <p:nvPr>
            <p:ph idx="1"/>
          </p:nvPr>
        </p:nvSpPr>
        <p:spPr/>
        <p:txBody>
          <a:bodyPr/>
          <a:lstStyle/>
          <a:p>
            <a:r>
              <a:rPr lang="en-US" dirty="0" smtClean="0">
                <a:solidFill>
                  <a:srgbClr val="008000"/>
                </a:solidFill>
              </a:rPr>
              <a:t>Auditing the source site</a:t>
            </a:r>
          </a:p>
          <a:p>
            <a:r>
              <a:rPr lang="en-US" dirty="0" smtClean="0">
                <a:solidFill>
                  <a:srgbClr val="008000"/>
                </a:solidFill>
              </a:rPr>
              <a:t>Planning the new data model</a:t>
            </a:r>
          </a:p>
          <a:p>
            <a:r>
              <a:rPr lang="en-US" dirty="0" smtClean="0">
                <a:solidFill>
                  <a:srgbClr val="008000"/>
                </a:solidFill>
              </a:rPr>
              <a:t>Prepping for migration</a:t>
            </a:r>
          </a:p>
          <a:p>
            <a:r>
              <a:rPr lang="en-US" dirty="0" smtClean="0">
                <a:solidFill>
                  <a:srgbClr val="008000"/>
                </a:solidFill>
              </a:rPr>
              <a:t>Planning the migration</a:t>
            </a:r>
          </a:p>
          <a:p>
            <a:r>
              <a:rPr lang="en-US" dirty="0" smtClean="0">
                <a:solidFill>
                  <a:srgbClr val="FF0000"/>
                </a:solidFill>
              </a:rPr>
              <a:t>Launching the migration </a:t>
            </a:r>
            <a:endParaRPr lang="en-US" dirty="0">
              <a:solidFill>
                <a:srgbClr val="FF0000"/>
              </a:solidFill>
            </a:endParaRPr>
          </a:p>
        </p:txBody>
      </p:sp>
    </p:spTree>
    <p:extLst>
      <p:ext uri="{BB962C8B-B14F-4D97-AF65-F5344CB8AC3E}">
        <p14:creationId xmlns:p14="http://schemas.microsoft.com/office/powerpoint/2010/main" val="317201580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Status of Migration Modules</a:t>
            </a:r>
            <a:endParaRPr lang="en-US" dirty="0"/>
          </a:p>
        </p:txBody>
      </p:sp>
      <p:sp>
        <p:nvSpPr>
          <p:cNvPr id="3" name="Content Placeholder 2"/>
          <p:cNvSpPr>
            <a:spLocks noGrp="1"/>
          </p:cNvSpPr>
          <p:nvPr>
            <p:ph idx="1"/>
          </p:nvPr>
        </p:nvSpPr>
        <p:spPr/>
        <p:txBody>
          <a:bodyPr/>
          <a:lstStyle/>
          <a:p>
            <a:r>
              <a:rPr lang="en-US" dirty="0" smtClean="0"/>
              <a:t>Drupal 6 to 8 is pretty much complete</a:t>
            </a:r>
          </a:p>
          <a:p>
            <a:r>
              <a:rPr lang="en-US" dirty="0" smtClean="0"/>
              <a:t>Drupal 7 to 8 is still under </a:t>
            </a:r>
            <a:r>
              <a:rPr lang="en-US" dirty="0" smtClean="0"/>
              <a:t>development</a:t>
            </a:r>
          </a:p>
          <a:p>
            <a:pPr lvl="1"/>
            <a:r>
              <a:rPr lang="en-US" dirty="0" smtClean="0"/>
              <a:t>Its CLOSE</a:t>
            </a:r>
            <a:endParaRPr lang="en-US" dirty="0"/>
          </a:p>
        </p:txBody>
      </p:sp>
    </p:spTree>
    <p:extLst>
      <p:ext uri="{BB962C8B-B14F-4D97-AF65-F5344CB8AC3E}">
        <p14:creationId xmlns:p14="http://schemas.microsoft.com/office/powerpoint/2010/main" val="67300888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Auditing the Source site</a:t>
            </a:r>
            <a:endParaRPr lang="en-US" dirty="0"/>
          </a:p>
        </p:txBody>
      </p:sp>
      <p:sp>
        <p:nvSpPr>
          <p:cNvPr id="3" name="Text Placeholder 2"/>
          <p:cNvSpPr>
            <a:spLocks noGrp="1"/>
          </p:cNvSpPr>
          <p:nvPr>
            <p:ph type="body" idx="1"/>
          </p:nvPr>
        </p:nvSpPr>
        <p:spPr>
          <a:xfrm>
            <a:off x="2286000" y="4486275"/>
            <a:ext cx="5638800" cy="1500187"/>
          </a:xfrm>
        </p:spPr>
        <p:txBody>
          <a:bodyPr/>
          <a:lstStyle/>
          <a:p>
            <a:r>
              <a:rPr lang="en-US" dirty="0" smtClean="0"/>
              <a:t>Step One</a:t>
            </a:r>
            <a:endParaRPr lang="en-US" dirty="0"/>
          </a:p>
        </p:txBody>
      </p:sp>
      <p:pic>
        <p:nvPicPr>
          <p:cNvPr id="4" name="Picture 3" descr="polandday_ppp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201" y="470376"/>
            <a:ext cx="1912995" cy="2910999"/>
          </a:xfrm>
          <a:prstGeom prst="rect">
            <a:avLst/>
          </a:prstGeom>
        </p:spPr>
      </p:pic>
      <p:pic>
        <p:nvPicPr>
          <p:cNvPr id="9" name="Picture 8" descr="1333_pppa_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700" y="771587"/>
            <a:ext cx="1816893" cy="3054240"/>
          </a:xfrm>
          <a:prstGeom prst="rect">
            <a:avLst/>
          </a:prstGeom>
        </p:spPr>
      </p:pic>
      <p:pic>
        <p:nvPicPr>
          <p:cNvPr id="10" name="Picture 9" descr="alkaramehreverberat_ppp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2129" y="405256"/>
            <a:ext cx="2035166" cy="3044492"/>
          </a:xfrm>
          <a:prstGeom prst="rect">
            <a:avLst/>
          </a:prstGeom>
        </p:spPr>
      </p:pic>
      <p:pic>
        <p:nvPicPr>
          <p:cNvPr id="11" name="Picture 10" descr="karamehsymbolPP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851" y="628939"/>
            <a:ext cx="2100997" cy="3196888"/>
          </a:xfrm>
          <a:prstGeom prst="rect">
            <a:avLst/>
          </a:prstGeom>
        </p:spPr>
      </p:pic>
    </p:spTree>
    <p:extLst>
      <p:ext uri="{BB962C8B-B14F-4D97-AF65-F5344CB8AC3E}">
        <p14:creationId xmlns:p14="http://schemas.microsoft.com/office/powerpoint/2010/main" val="307633251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history</a:t>
            </a:r>
            <a:endParaRPr lang="en-US" dirty="0"/>
          </a:p>
        </p:txBody>
      </p:sp>
      <p:sp>
        <p:nvSpPr>
          <p:cNvPr id="3" name="Content Placeholder 2"/>
          <p:cNvSpPr>
            <a:spLocks noGrp="1"/>
          </p:cNvSpPr>
          <p:nvPr>
            <p:ph idx="1"/>
          </p:nvPr>
        </p:nvSpPr>
        <p:spPr/>
        <p:txBody>
          <a:bodyPr/>
          <a:lstStyle/>
          <a:p>
            <a:r>
              <a:rPr lang="en-US" dirty="0" smtClean="0"/>
              <a:t>Site owner: Dan Walsh</a:t>
            </a:r>
          </a:p>
          <a:p>
            <a:r>
              <a:rPr lang="en-US" dirty="0" smtClean="0"/>
              <a:t>PPPA has been around since Drupal 4</a:t>
            </a:r>
            <a:endParaRPr lang="en-US" dirty="0" smtClean="0"/>
          </a:p>
          <a:p>
            <a:r>
              <a:rPr lang="en-US" dirty="0" smtClean="0"/>
              <a:t>Drupal </a:t>
            </a:r>
            <a:r>
              <a:rPr lang="en-US" dirty="0" smtClean="0"/>
              <a:t>6 to 7 migration involved update in place </a:t>
            </a:r>
          </a:p>
          <a:p>
            <a:pPr lvl="1"/>
            <a:r>
              <a:rPr lang="en-US" dirty="0" smtClean="0"/>
              <a:t>Cleaned up database while we did it</a:t>
            </a:r>
          </a:p>
          <a:p>
            <a:pPr lvl="1"/>
            <a:r>
              <a:rPr lang="en-US" dirty="0" smtClean="0"/>
              <a:t>Now the Drupal 8 site is going to be easier because we kept it clean</a:t>
            </a:r>
          </a:p>
          <a:p>
            <a:endParaRPr lang="en-US" dirty="0"/>
          </a:p>
        </p:txBody>
      </p:sp>
    </p:spTree>
    <p:extLst>
      <p:ext uri="{BB962C8B-B14F-4D97-AF65-F5344CB8AC3E}">
        <p14:creationId xmlns:p14="http://schemas.microsoft.com/office/powerpoint/2010/main" val="49370133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3980349" y="2909676"/>
            <a:ext cx="1636656" cy="822960"/>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H="1">
            <a:off x="2693433" y="2909676"/>
            <a:ext cx="822960" cy="822960"/>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302358" y="2477572"/>
            <a:ext cx="1162484" cy="432104"/>
          </a:xfrm>
          <a:prstGeom prst="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t>Source</a:t>
            </a:r>
          </a:p>
        </p:txBody>
      </p:sp>
      <p:cxnSp>
        <p:nvCxnSpPr>
          <p:cNvPr id="18" name="Straight Connector 7"/>
          <p:cNvCxnSpPr/>
          <p:nvPr/>
        </p:nvCxnSpPr>
        <p:spPr>
          <a:xfrm rot="16200000" flipH="1">
            <a:off x="3725989" y="3062073"/>
            <a:ext cx="822961" cy="1"/>
          </a:xfrm>
          <a:prstGeom prst="bentConnector3">
            <a:avLst>
              <a:gd name="adj1" fmla="val 57955"/>
            </a:avLst>
          </a:prstGeom>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139113" y="5141226"/>
            <a:ext cx="1554320"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Wellspring </a:t>
            </a:r>
            <a:endParaRPr lang="en-US" dirty="0"/>
          </a:p>
        </p:txBody>
      </p:sp>
      <p:sp>
        <p:nvSpPr>
          <p:cNvPr id="24" name="Rectangle 23"/>
          <p:cNvSpPr/>
          <p:nvPr/>
        </p:nvSpPr>
        <p:spPr>
          <a:xfrm>
            <a:off x="5473941" y="5141226"/>
            <a:ext cx="1981801"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Special Collectio</a:t>
            </a:r>
            <a:r>
              <a:rPr lang="en-US" dirty="0"/>
              <a:t>n</a:t>
            </a:r>
          </a:p>
        </p:txBody>
      </p:sp>
      <p:sp>
        <p:nvSpPr>
          <p:cNvPr id="26" name="Rectangle 25"/>
          <p:cNvSpPr/>
          <p:nvPr/>
        </p:nvSpPr>
        <p:spPr>
          <a:xfrm>
            <a:off x="1139113" y="5948327"/>
            <a:ext cx="1554320"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Language</a:t>
            </a:r>
            <a:endParaRPr lang="en-US" dirty="0"/>
          </a:p>
        </p:txBody>
      </p:sp>
      <p:sp>
        <p:nvSpPr>
          <p:cNvPr id="27" name="Rectangle 26"/>
          <p:cNvSpPr/>
          <p:nvPr/>
        </p:nvSpPr>
        <p:spPr>
          <a:xfrm>
            <a:off x="3360311" y="5948327"/>
            <a:ext cx="1554320"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Wellspring </a:t>
            </a:r>
            <a:endParaRPr lang="en-US" dirty="0"/>
          </a:p>
        </p:txBody>
      </p:sp>
      <p:sp>
        <p:nvSpPr>
          <p:cNvPr id="28" name="Rectangle 27"/>
          <p:cNvSpPr/>
          <p:nvPr/>
        </p:nvSpPr>
        <p:spPr>
          <a:xfrm>
            <a:off x="5687682" y="5948327"/>
            <a:ext cx="1554320"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Copy Location</a:t>
            </a:r>
            <a:endParaRPr lang="en-US" dirty="0"/>
          </a:p>
        </p:txBody>
      </p:sp>
      <p:cxnSp>
        <p:nvCxnSpPr>
          <p:cNvPr id="29" name="Straight Connector 7"/>
          <p:cNvCxnSpPr/>
          <p:nvPr/>
        </p:nvCxnSpPr>
        <p:spPr>
          <a:xfrm rot="10800000" flipV="1">
            <a:off x="2354873" y="4318266"/>
            <a:ext cx="1179343" cy="822960"/>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cxnSp>
        <p:nvCxnSpPr>
          <p:cNvPr id="31" name="Straight Connector 7"/>
          <p:cNvCxnSpPr/>
          <p:nvPr/>
        </p:nvCxnSpPr>
        <p:spPr>
          <a:xfrm rot="5400000">
            <a:off x="2350894" y="4769615"/>
            <a:ext cx="1465138" cy="1165297"/>
          </a:xfrm>
          <a:prstGeom prst="bentConnector3">
            <a:avLst>
              <a:gd name="adj1" fmla="val 74130"/>
            </a:avLst>
          </a:prstGeom>
          <a:ln/>
        </p:spPr>
        <p:style>
          <a:lnRef idx="2">
            <a:schemeClr val="accent1"/>
          </a:lnRef>
          <a:fillRef idx="0">
            <a:schemeClr val="accent1"/>
          </a:fillRef>
          <a:effectRef idx="1">
            <a:schemeClr val="accent1"/>
          </a:effectRef>
          <a:fontRef idx="minor">
            <a:schemeClr val="tx1"/>
          </a:fontRef>
        </p:style>
      </p:cxnSp>
      <p:cxnSp>
        <p:nvCxnSpPr>
          <p:cNvPr id="40" name="Straight Connector 7"/>
          <p:cNvCxnSpPr/>
          <p:nvPr/>
        </p:nvCxnSpPr>
        <p:spPr>
          <a:xfrm>
            <a:off x="4509310" y="4463137"/>
            <a:ext cx="1178372" cy="822960"/>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cxnSp>
        <p:nvCxnSpPr>
          <p:cNvPr id="42" name="Straight Connector 7"/>
          <p:cNvCxnSpPr/>
          <p:nvPr/>
        </p:nvCxnSpPr>
        <p:spPr>
          <a:xfrm rot="16200000" flipH="1">
            <a:off x="4203273" y="4659197"/>
            <a:ext cx="1641190" cy="1249070"/>
          </a:xfrm>
          <a:prstGeom prst="bentConnector3">
            <a:avLst>
              <a:gd name="adj1" fmla="val 77126"/>
            </a:avLst>
          </a:prstGeom>
          <a:ln/>
        </p:spPr>
        <p:style>
          <a:lnRef idx="2">
            <a:schemeClr val="accent1"/>
          </a:lnRef>
          <a:fillRef idx="0">
            <a:schemeClr val="accent1"/>
          </a:fillRef>
          <a:effectRef idx="1">
            <a:schemeClr val="accent1"/>
          </a:effectRef>
          <a:fontRef idx="minor">
            <a:schemeClr val="tx1"/>
          </a:fontRef>
        </p:style>
      </p:cxnSp>
      <p:cxnSp>
        <p:nvCxnSpPr>
          <p:cNvPr id="45" name="Straight Connector 7"/>
          <p:cNvCxnSpPr>
            <a:endCxn id="27" idx="0"/>
          </p:cNvCxnSpPr>
          <p:nvPr/>
        </p:nvCxnSpPr>
        <p:spPr>
          <a:xfrm rot="16200000" flipH="1">
            <a:off x="3341289" y="5152144"/>
            <a:ext cx="1328633" cy="263732"/>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cxnSp>
        <p:nvCxnSpPr>
          <p:cNvPr id="47" name="Straight Connector 7"/>
          <p:cNvCxnSpPr>
            <a:endCxn id="25" idx="0"/>
          </p:cNvCxnSpPr>
          <p:nvPr/>
        </p:nvCxnSpPr>
        <p:spPr>
          <a:xfrm rot="16200000" flipH="1">
            <a:off x="3647430" y="4651185"/>
            <a:ext cx="822960" cy="157122"/>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512717" y="3412260"/>
            <a:ext cx="1183982" cy="1207434"/>
          </a:xfrm>
          <a:prstGeom prst="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t>Poster</a:t>
            </a:r>
            <a:endParaRPr lang="en-US" dirty="0"/>
          </a:p>
        </p:txBody>
      </p:sp>
      <p:sp>
        <p:nvSpPr>
          <p:cNvPr id="25" name="Rectangle 24"/>
          <p:cNvSpPr/>
          <p:nvPr/>
        </p:nvSpPr>
        <p:spPr>
          <a:xfrm>
            <a:off x="3360311" y="5141226"/>
            <a:ext cx="1554320"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Iconography</a:t>
            </a:r>
            <a:endParaRPr lang="en-US" dirty="0"/>
          </a:p>
        </p:txBody>
      </p:sp>
      <p:sp>
        <p:nvSpPr>
          <p:cNvPr id="11" name="Rectangle 10"/>
          <p:cNvSpPr/>
          <p:nvPr/>
        </p:nvSpPr>
        <p:spPr>
          <a:xfrm>
            <a:off x="3534215" y="2477572"/>
            <a:ext cx="1162484" cy="432104"/>
          </a:xfrm>
          <a:prstGeom prst="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t>Artist</a:t>
            </a:r>
          </a:p>
        </p:txBody>
      </p:sp>
      <p:cxnSp>
        <p:nvCxnSpPr>
          <p:cNvPr id="53" name="Straight Connector 7"/>
          <p:cNvCxnSpPr/>
          <p:nvPr/>
        </p:nvCxnSpPr>
        <p:spPr>
          <a:xfrm rot="16200000" flipH="1">
            <a:off x="2239738" y="2178520"/>
            <a:ext cx="568828" cy="338561"/>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531912" y="2477573"/>
            <a:ext cx="1387884" cy="432103"/>
          </a:xfrm>
          <a:prstGeom prst="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t>Publisher</a:t>
            </a:r>
          </a:p>
        </p:txBody>
      </p:sp>
      <p:sp>
        <p:nvSpPr>
          <p:cNvPr id="52" name="Rectangle 51"/>
          <p:cNvSpPr/>
          <p:nvPr/>
        </p:nvSpPr>
        <p:spPr>
          <a:xfrm>
            <a:off x="1006829" y="1670519"/>
            <a:ext cx="2256696"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Publish Nationality </a:t>
            </a:r>
            <a:endParaRPr lang="en-US" dirty="0"/>
          </a:p>
        </p:txBody>
      </p:sp>
      <p:cxnSp>
        <p:nvCxnSpPr>
          <p:cNvPr id="55" name="Straight Connector 7"/>
          <p:cNvCxnSpPr>
            <a:endCxn id="11" idx="0"/>
          </p:cNvCxnSpPr>
          <p:nvPr/>
        </p:nvCxnSpPr>
        <p:spPr>
          <a:xfrm rot="5400000">
            <a:off x="4049012" y="2017274"/>
            <a:ext cx="526744" cy="393853"/>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3786283" y="1670519"/>
            <a:ext cx="2256696"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Artist Nationality </a:t>
            </a:r>
            <a:endParaRPr lang="en-US" dirty="0"/>
          </a:p>
        </p:txBody>
      </p:sp>
      <p:sp>
        <p:nvSpPr>
          <p:cNvPr id="59" name="Rectangle 58"/>
          <p:cNvSpPr/>
          <p:nvPr/>
        </p:nvSpPr>
        <p:spPr>
          <a:xfrm>
            <a:off x="7345567" y="3215826"/>
            <a:ext cx="1687395" cy="392868"/>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Taxonomy term</a:t>
            </a:r>
            <a:endParaRPr lang="en-US" dirty="0"/>
          </a:p>
        </p:txBody>
      </p:sp>
      <p:sp>
        <p:nvSpPr>
          <p:cNvPr id="60" name="Rectangle 59"/>
          <p:cNvSpPr/>
          <p:nvPr/>
        </p:nvSpPr>
        <p:spPr>
          <a:xfrm>
            <a:off x="7345567" y="3886161"/>
            <a:ext cx="1687395" cy="432104"/>
          </a:xfrm>
          <a:prstGeom prst="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t>Node</a:t>
            </a:r>
          </a:p>
        </p:txBody>
      </p:sp>
      <p:sp>
        <p:nvSpPr>
          <p:cNvPr id="3" name="TextBox 2"/>
          <p:cNvSpPr txBox="1"/>
          <p:nvPr/>
        </p:nvSpPr>
        <p:spPr>
          <a:xfrm>
            <a:off x="7455742" y="2327426"/>
            <a:ext cx="1448947" cy="646331"/>
          </a:xfrm>
          <a:prstGeom prst="rect">
            <a:avLst/>
          </a:prstGeom>
          <a:noFill/>
        </p:spPr>
        <p:txBody>
          <a:bodyPr wrap="none" rtlCol="0">
            <a:spAutoFit/>
          </a:bodyPr>
          <a:lstStyle/>
          <a:p>
            <a:r>
              <a:rPr lang="en-US" dirty="0" smtClean="0"/>
              <a:t>The Old </a:t>
            </a:r>
          </a:p>
          <a:p>
            <a:r>
              <a:rPr lang="en-US" dirty="0" smtClean="0"/>
              <a:t>Poster Model </a:t>
            </a:r>
            <a:endParaRPr lang="en-US" dirty="0"/>
          </a:p>
        </p:txBody>
      </p:sp>
      <p:sp>
        <p:nvSpPr>
          <p:cNvPr id="4" name="Title 3"/>
          <p:cNvSpPr>
            <a:spLocks noGrp="1"/>
          </p:cNvSpPr>
          <p:nvPr>
            <p:ph type="title"/>
          </p:nvPr>
        </p:nvSpPr>
        <p:spPr/>
        <p:txBody>
          <a:bodyPr>
            <a:normAutofit/>
          </a:bodyPr>
          <a:lstStyle/>
          <a:p>
            <a:r>
              <a:rPr lang="en-US" dirty="0" smtClean="0"/>
              <a:t>Poster Entity Relationship Diagram</a:t>
            </a:r>
            <a:endParaRPr lang="en-US" dirty="0"/>
          </a:p>
        </p:txBody>
      </p:sp>
    </p:spTree>
    <p:extLst>
      <p:ext uri="{BB962C8B-B14F-4D97-AF65-F5344CB8AC3E}">
        <p14:creationId xmlns:p14="http://schemas.microsoft.com/office/powerpoint/2010/main" val="150373250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The New Data Model</a:t>
            </a:r>
            <a:endParaRPr lang="en-US" dirty="0"/>
          </a:p>
        </p:txBody>
      </p:sp>
      <p:sp>
        <p:nvSpPr>
          <p:cNvPr id="3" name="Text Placeholder 2"/>
          <p:cNvSpPr>
            <a:spLocks noGrp="1"/>
          </p:cNvSpPr>
          <p:nvPr>
            <p:ph type="body" idx="1"/>
          </p:nvPr>
        </p:nvSpPr>
        <p:spPr/>
        <p:txBody>
          <a:bodyPr/>
          <a:lstStyle/>
          <a:p>
            <a:r>
              <a:rPr lang="en-US" dirty="0" smtClean="0"/>
              <a:t>Should it be content or not?</a:t>
            </a:r>
            <a:endParaRPr lang="en-US" dirty="0"/>
          </a:p>
        </p:txBody>
      </p:sp>
      <p:pic>
        <p:nvPicPr>
          <p:cNvPr id="4" name="Picture 3" descr="cossackstime_ppp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631" y="330200"/>
            <a:ext cx="2082800" cy="2794000"/>
          </a:xfrm>
          <a:prstGeom prst="rect">
            <a:avLst/>
          </a:prstGeom>
        </p:spPr>
      </p:pic>
      <p:pic>
        <p:nvPicPr>
          <p:cNvPr id="5" name="Picture 4" descr="GreeceandPalest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376" y="639523"/>
            <a:ext cx="1981200" cy="2794000"/>
          </a:xfrm>
          <a:prstGeom prst="rect">
            <a:avLst/>
          </a:prstGeom>
        </p:spPr>
      </p:pic>
      <p:pic>
        <p:nvPicPr>
          <p:cNvPr id="6" name="Picture 5" descr="Boulatta_PalestineLives_PPP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3553" y="312412"/>
            <a:ext cx="1841500" cy="2794000"/>
          </a:xfrm>
          <a:prstGeom prst="rect">
            <a:avLst/>
          </a:prstGeom>
        </p:spPr>
      </p:pic>
      <p:pic>
        <p:nvPicPr>
          <p:cNvPr id="7" name="Picture 6" descr="00502_PPP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9331" y="639523"/>
            <a:ext cx="2019300" cy="2794000"/>
          </a:xfrm>
          <a:prstGeom prst="rect">
            <a:avLst/>
          </a:prstGeom>
        </p:spPr>
      </p:pic>
    </p:spTree>
    <p:extLst>
      <p:ext uri="{BB962C8B-B14F-4D97-AF65-F5344CB8AC3E}">
        <p14:creationId xmlns:p14="http://schemas.microsoft.com/office/powerpoint/2010/main" val="225698215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16330</TotalTime>
  <Words>3444</Words>
  <Application>Microsoft Macintosh PowerPoint</Application>
  <PresentationFormat>On-screen Show (4:3)</PresentationFormat>
  <Paragraphs>391</Paragraphs>
  <Slides>38</Slides>
  <Notes>24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Advantage</vt:lpstr>
      <vt:lpstr>Story of a migration </vt:lpstr>
      <vt:lpstr>Our backgrounds</vt:lpstr>
      <vt:lpstr>Assumptions</vt:lpstr>
      <vt:lpstr>Where we are on 5 phases of migration</vt:lpstr>
      <vt:lpstr>Status of Migration Modules</vt:lpstr>
      <vt:lpstr>Auditing the Source site</vt:lpstr>
      <vt:lpstr>Site history</vt:lpstr>
      <vt:lpstr>Poster Entity Relationship Diagram</vt:lpstr>
      <vt:lpstr>Planning The New Data Model</vt:lpstr>
      <vt:lpstr>Planning the New Data Model: The Old Poster Model</vt:lpstr>
      <vt:lpstr>Planning the New Data Model: The New Poster Model</vt:lpstr>
      <vt:lpstr>Prepping For Migration</vt:lpstr>
      <vt:lpstr>Take care of the basics</vt:lpstr>
      <vt:lpstr>Prepping Destination Site</vt:lpstr>
      <vt:lpstr>Source Site: Converting Node Term and User references </vt:lpstr>
      <vt:lpstr>Source Site: Converting Artist nodes to Taxonomy</vt:lpstr>
      <vt:lpstr>PLANNING For Migration</vt:lpstr>
      <vt:lpstr>Planning our Process</vt:lpstr>
      <vt:lpstr>Contrib tools for Migration</vt:lpstr>
      <vt:lpstr>Considered Migration through the UI</vt:lpstr>
      <vt:lpstr>Considered Created a Module with Plugins</vt:lpstr>
      <vt:lpstr>PowerPoint Presentation</vt:lpstr>
      <vt:lpstr>Decided Migrate through Drush</vt:lpstr>
      <vt:lpstr>Migrate through Drush</vt:lpstr>
      <vt:lpstr>Launching the Migration</vt:lpstr>
      <vt:lpstr>Content Types</vt:lpstr>
      <vt:lpstr>Content Types</vt:lpstr>
      <vt:lpstr>View Migration </vt:lpstr>
      <vt:lpstr>View Migration </vt:lpstr>
      <vt:lpstr>Panels Pages</vt:lpstr>
      <vt:lpstr>Taxonomy</vt:lpstr>
      <vt:lpstr>Site Automation </vt:lpstr>
      <vt:lpstr>Views</vt:lpstr>
      <vt:lpstr>Features</vt:lpstr>
      <vt:lpstr>Features: let us develop stuff  concurrently</vt:lpstr>
      <vt:lpstr>Search Functionality</vt:lpstr>
      <vt:lpstr>The Theme</vt:lpstr>
      <vt:lpstr>Questions?</vt:lpstr>
    </vt:vector>
  </TitlesOfParts>
  <Company>Department of Transportation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Migrating a site to Drupal 8</dc:title>
  <dc:creator>Stan Ascher</dc:creator>
  <cp:lastModifiedBy>Stan Ascher</cp:lastModifiedBy>
  <cp:revision>108</cp:revision>
  <dcterms:created xsi:type="dcterms:W3CDTF">2016-07-07T18:24:04Z</dcterms:created>
  <dcterms:modified xsi:type="dcterms:W3CDTF">2016-07-19T20:58:07Z</dcterms:modified>
</cp:coreProperties>
</file>